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</p:sldIdLst>
  <p:sldSz cx="7556500" cy="10693400"/>
  <p:notesSz cx="7556500" cy="106934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488" y="231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‹#›</a:t>
            </a:fld>
            <a:endParaRPr spc="3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43040" y="10072854"/>
            <a:ext cx="94551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1155" y="9911309"/>
            <a:ext cx="197485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‹#›</a:t>
            </a:fld>
            <a:endParaRPr spc="3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10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hyperlink" Target="https://circuitglobe.com/voltmeter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7" Type="http://schemas.openxmlformats.org/officeDocument/2006/relationships/image" Target="../media/image122.jpe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jpeg"/><Relationship Id="rId5" Type="http://schemas.openxmlformats.org/officeDocument/2006/relationships/image" Target="../media/image132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0" Type="http://schemas.openxmlformats.org/officeDocument/2006/relationships/image" Target="../media/image145.png"/><Relationship Id="rId4" Type="http://schemas.openxmlformats.org/officeDocument/2006/relationships/image" Target="../media/image139.jpeg"/><Relationship Id="rId9" Type="http://schemas.openxmlformats.org/officeDocument/2006/relationships/image" Target="../media/image14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73.png"/><Relationship Id="rId7" Type="http://schemas.openxmlformats.org/officeDocument/2006/relationships/image" Target="../media/image177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3.jpe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8.jpeg"/><Relationship Id="rId4" Type="http://schemas.openxmlformats.org/officeDocument/2006/relationships/image" Target="../media/image187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9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jpe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8.png"/><Relationship Id="rId5" Type="http://schemas.openxmlformats.org/officeDocument/2006/relationships/image" Target="../media/image207.png"/><Relationship Id="rId4" Type="http://schemas.openxmlformats.org/officeDocument/2006/relationships/image" Target="../media/image206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3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4.png"/><Relationship Id="rId5" Type="http://schemas.openxmlformats.org/officeDocument/2006/relationships/image" Target="../media/image223.png"/><Relationship Id="rId4" Type="http://schemas.openxmlformats.org/officeDocument/2006/relationships/image" Target="../media/image2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8.jpeg"/><Relationship Id="rId4" Type="http://schemas.openxmlformats.org/officeDocument/2006/relationships/image" Target="../media/image2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3.png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7" Type="http://schemas.openxmlformats.org/officeDocument/2006/relationships/image" Target="../media/image1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7.jpeg"/><Relationship Id="rId2" Type="http://schemas.openxmlformats.org/officeDocument/2006/relationships/image" Target="../media/image24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52.png"/><Relationship Id="rId4" Type="http://schemas.openxmlformats.org/officeDocument/2006/relationships/image" Target="../media/image25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56.png"/><Relationship Id="rId4" Type="http://schemas.openxmlformats.org/officeDocument/2006/relationships/image" Target="../media/image25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9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6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6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8.png"/><Relationship Id="rId2" Type="http://schemas.openxmlformats.org/officeDocument/2006/relationships/image" Target="../media/image26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69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4.png"/><Relationship Id="rId5" Type="http://schemas.openxmlformats.org/officeDocument/2006/relationships/image" Target="../media/image273.png"/><Relationship Id="rId4" Type="http://schemas.openxmlformats.org/officeDocument/2006/relationships/image" Target="../media/image27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png"/><Relationship Id="rId2" Type="http://schemas.openxmlformats.org/officeDocument/2006/relationships/image" Target="../media/image27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7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52184" y="9886898"/>
            <a:ext cx="9328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mbria"/>
                <a:cs typeface="Cambria"/>
              </a:rPr>
              <a:t>Dr.Ekhlas</a:t>
            </a:r>
            <a:r>
              <a:rPr sz="1100" spc="-35" dirty="0">
                <a:latin typeface="Cambria"/>
                <a:cs typeface="Cambria"/>
              </a:rPr>
              <a:t> </a:t>
            </a:r>
            <a:r>
              <a:rPr sz="1100" spc="-5" dirty="0">
                <a:latin typeface="Cambria"/>
                <a:cs typeface="Cambria"/>
              </a:rPr>
              <a:t>Edan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0148" y="9886898"/>
            <a:ext cx="44195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mbria"/>
                <a:cs typeface="Cambria"/>
              </a:rPr>
              <a:t>I</a:t>
            </a:r>
            <a:r>
              <a:rPr sz="1100" spc="-60" dirty="0">
                <a:latin typeface="Cambria"/>
                <a:cs typeface="Cambria"/>
              </a:rPr>
              <a:t> </a:t>
            </a:r>
            <a:r>
              <a:rPr sz="1100" spc="-190" dirty="0">
                <a:latin typeface="Times New Roman"/>
                <a:cs typeface="Times New Roman"/>
              </a:rPr>
              <a:t>ةحفصلا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560" y="9859975"/>
            <a:ext cx="6699250" cy="0"/>
          </a:xfrm>
          <a:custGeom>
            <a:avLst/>
            <a:gdLst/>
            <a:ahLst/>
            <a:cxnLst/>
            <a:rect l="l" t="t" r="r" b="b"/>
            <a:pathLst>
              <a:path w="6699250">
                <a:moveTo>
                  <a:pt x="0" y="0"/>
                </a:moveTo>
                <a:lnTo>
                  <a:pt x="6698869" y="0"/>
                </a:lnTo>
              </a:path>
            </a:pathLst>
          </a:custGeom>
          <a:ln w="36574">
            <a:solidFill>
              <a:srgbClr val="6123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560" y="9891979"/>
            <a:ext cx="6699250" cy="0"/>
          </a:xfrm>
          <a:custGeom>
            <a:avLst/>
            <a:gdLst/>
            <a:ahLst/>
            <a:cxnLst/>
            <a:rect l="l" t="t" r="r" b="b"/>
            <a:pathLst>
              <a:path w="6699250">
                <a:moveTo>
                  <a:pt x="0" y="0"/>
                </a:moveTo>
                <a:lnTo>
                  <a:pt x="6698869" y="0"/>
                </a:lnTo>
              </a:path>
            </a:pathLst>
          </a:custGeom>
          <a:ln w="9143">
            <a:solidFill>
              <a:srgbClr val="6123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15566" y="514857"/>
            <a:ext cx="450913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University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diyala –college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engineering </a:t>
            </a:r>
            <a:r>
              <a:rPr sz="1200" b="1" dirty="0">
                <a:latin typeface="Times New Roman"/>
                <a:cs typeface="Times New Roman"/>
              </a:rPr>
              <a:t>– </a:t>
            </a:r>
            <a:r>
              <a:rPr sz="1200" b="1" spc="-5" dirty="0">
                <a:latin typeface="Times New Roman"/>
                <a:cs typeface="Times New Roman"/>
              </a:rPr>
              <a:t>mechanical</a:t>
            </a:r>
            <a:r>
              <a:rPr sz="1200" b="1" spc="9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department</a:t>
            </a:r>
            <a:endParaRPr sz="1200">
              <a:latin typeface="Times New Roman"/>
              <a:cs typeface="Times New Roman"/>
            </a:endParaRPr>
          </a:p>
          <a:p>
            <a:pPr marL="1101090" marR="1094105" algn="ctr">
              <a:lnSpc>
                <a:spcPct val="178300"/>
              </a:lnSpc>
              <a:spcBef>
                <a:spcPts val="25"/>
              </a:spcBef>
            </a:pPr>
            <a:r>
              <a:rPr sz="1200" b="1" spc="-5" dirty="0">
                <a:latin typeface="Times New Roman"/>
                <a:cs typeface="Times New Roman"/>
              </a:rPr>
              <a:t>Engineering </a:t>
            </a:r>
            <a:r>
              <a:rPr sz="1200" b="1" dirty="0">
                <a:latin typeface="Times New Roman"/>
                <a:cs typeface="Times New Roman"/>
              </a:rPr>
              <a:t>control----- </a:t>
            </a:r>
            <a:r>
              <a:rPr sz="1200" b="1" spc="-10" dirty="0">
                <a:latin typeface="Times New Roman"/>
                <a:cs typeface="Times New Roman"/>
              </a:rPr>
              <a:t>Forth </a:t>
            </a:r>
            <a:r>
              <a:rPr sz="1200" b="1" spc="-5" dirty="0">
                <a:latin typeface="Times New Roman"/>
                <a:cs typeface="Times New Roman"/>
              </a:rPr>
              <a:t>class  </a:t>
            </a:r>
            <a:r>
              <a:rPr sz="1200" b="1" spc="-15" dirty="0">
                <a:latin typeface="Times New Roman"/>
                <a:cs typeface="Times New Roman"/>
              </a:rPr>
              <a:t>Dr. </a:t>
            </a:r>
            <a:r>
              <a:rPr sz="1200" b="1" spc="-5" dirty="0">
                <a:latin typeface="Times New Roman"/>
                <a:cs typeface="Times New Roman"/>
              </a:rPr>
              <a:t>Ekhlas edan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kader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100" y="2023998"/>
            <a:ext cx="6682105" cy="5266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Times New Roman"/>
                <a:cs typeface="Times New Roman"/>
              </a:rPr>
              <a:t>1-Course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Description: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390"/>
              </a:lnSpc>
              <a:spcBef>
                <a:spcPts val="5"/>
              </a:spcBef>
            </a:pPr>
            <a:r>
              <a:rPr sz="1200" b="1" dirty="0">
                <a:latin typeface="Times New Roman"/>
                <a:cs typeface="Times New Roman"/>
              </a:rPr>
              <a:t>a-Basic </a:t>
            </a:r>
            <a:r>
              <a:rPr sz="1200" b="1" spc="-5" dirty="0">
                <a:latin typeface="Times New Roman"/>
                <a:cs typeface="Times New Roman"/>
              </a:rPr>
              <a:t>Concepts.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input, output, </a:t>
            </a:r>
            <a:r>
              <a:rPr sz="1200" spc="5" dirty="0">
                <a:latin typeface="Times New Roman"/>
                <a:cs typeface="Times New Roman"/>
              </a:rPr>
              <a:t>open-loop </a:t>
            </a:r>
            <a:r>
              <a:rPr sz="1200" spc="-10" dirty="0">
                <a:latin typeface="Times New Roman"/>
                <a:cs typeface="Times New Roman"/>
              </a:rPr>
              <a:t>and closed </a:t>
            </a:r>
            <a:r>
              <a:rPr sz="1200" spc="-5" dirty="0">
                <a:latin typeface="Times New Roman"/>
                <a:cs typeface="Times New Roman"/>
              </a:rPr>
              <a:t>loop control systems,  elements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general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examples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control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10"/>
              </a:lnSpc>
            </a:pPr>
            <a:r>
              <a:rPr sz="1200" b="1" spc="-5" dirty="0">
                <a:latin typeface="Times New Roman"/>
                <a:cs typeface="Times New Roman"/>
              </a:rPr>
              <a:t>b-Mathematical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Modeling</a:t>
            </a:r>
            <a:r>
              <a:rPr sz="1200" b="1" spc="1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1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Physical</a:t>
            </a:r>
            <a:r>
              <a:rPr sz="1200" b="1" spc="15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System.</a:t>
            </a:r>
            <a:r>
              <a:rPr sz="1200" b="1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Free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body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diagram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and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Newton‟s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law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of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motion,</a:t>
            </a: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ct val="958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operational notation, grounded </a:t>
            </a:r>
            <a:r>
              <a:rPr sz="1200" spc="-10" dirty="0">
                <a:latin typeface="Times New Roman"/>
                <a:cs typeface="Times New Roman"/>
              </a:rPr>
              <a:t>chair </a:t>
            </a:r>
            <a:r>
              <a:rPr sz="1200" spc="-5" dirty="0">
                <a:latin typeface="Times New Roman"/>
                <a:cs typeface="Times New Roman"/>
              </a:rPr>
              <a:t>representation, series parallel </a:t>
            </a:r>
            <a:r>
              <a:rPr sz="1200" spc="-10" dirty="0">
                <a:latin typeface="Times New Roman"/>
                <a:cs typeface="Times New Roman"/>
              </a:rPr>
              <a:t>laws, </a:t>
            </a:r>
            <a:r>
              <a:rPr sz="1200" spc="-5" dirty="0">
                <a:latin typeface="Times New Roman"/>
                <a:cs typeface="Times New Roman"/>
              </a:rPr>
              <a:t>equations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motion for spring mass  damper systems, levered system, </a:t>
            </a:r>
            <a:r>
              <a:rPr sz="1200" spc="-5" dirty="0">
                <a:latin typeface="Times New Roman"/>
                <a:cs typeface="Times New Roman"/>
              </a:rPr>
              <a:t>rotational system, geared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electrical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R.L.C </a:t>
            </a:r>
            <a:r>
              <a:rPr sz="1200" spc="-10" dirty="0">
                <a:latin typeface="Times New Roman"/>
                <a:cs typeface="Times New Roman"/>
              </a:rPr>
              <a:t>circuits,  </a:t>
            </a:r>
            <a:r>
              <a:rPr sz="1200" spc="-5" dirty="0">
                <a:latin typeface="Times New Roman"/>
                <a:cs typeface="Times New Roman"/>
              </a:rPr>
              <a:t>electrical analogies </a:t>
            </a:r>
            <a:r>
              <a:rPr sz="1200" spc="-10" dirty="0">
                <a:latin typeface="Times New Roman"/>
                <a:cs typeface="Times New Roman"/>
              </a:rPr>
              <a:t>for mechanical </a:t>
            </a:r>
            <a:r>
              <a:rPr sz="1200" spc="-5" dirty="0">
                <a:latin typeface="Times New Roman"/>
                <a:cs typeface="Times New Roman"/>
              </a:rPr>
              <a:t>systems, </a:t>
            </a:r>
            <a:r>
              <a:rPr sz="1200" spc="-10" dirty="0">
                <a:latin typeface="Times New Roman"/>
                <a:cs typeface="Times New Roman"/>
              </a:rPr>
              <a:t>scale </a:t>
            </a:r>
            <a:r>
              <a:rPr sz="1200" dirty="0">
                <a:latin typeface="Times New Roman"/>
                <a:cs typeface="Times New Roman"/>
              </a:rPr>
              <a:t>factors, </a:t>
            </a:r>
            <a:r>
              <a:rPr sz="1200" spc="-5" dirty="0">
                <a:latin typeface="Times New Roman"/>
                <a:cs typeface="Times New Roman"/>
              </a:rPr>
              <a:t>thermal systems and </a:t>
            </a:r>
            <a:r>
              <a:rPr sz="1200" spc="-15" dirty="0">
                <a:latin typeface="Times New Roman"/>
                <a:cs typeface="Times New Roman"/>
              </a:rPr>
              <a:t>fluid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350" algn="just">
              <a:lnSpc>
                <a:spcPct val="95900"/>
              </a:lnSpc>
            </a:pPr>
            <a:r>
              <a:rPr sz="1200" spc="-5" dirty="0">
                <a:latin typeface="Times New Roman"/>
                <a:cs typeface="Times New Roman"/>
              </a:rPr>
              <a:t>C-</a:t>
            </a:r>
            <a:r>
              <a:rPr sz="1200" b="1" spc="-5" dirty="0">
                <a:latin typeface="Times New Roman"/>
                <a:cs typeface="Times New Roman"/>
              </a:rPr>
              <a:t>Transfer Functions and </a:t>
            </a:r>
            <a:r>
              <a:rPr sz="1200" b="1" spc="-10" dirty="0">
                <a:latin typeface="Times New Roman"/>
                <a:cs typeface="Times New Roman"/>
              </a:rPr>
              <a:t>Systems Response. </a:t>
            </a:r>
            <a:r>
              <a:rPr sz="1200" spc="-10" dirty="0">
                <a:latin typeface="Times New Roman"/>
                <a:cs typeface="Times New Roman"/>
              </a:rPr>
              <a:t>Review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Laplace transform, </a:t>
            </a:r>
            <a:r>
              <a:rPr sz="1200" spc="-10" dirty="0">
                <a:latin typeface="Times New Roman"/>
                <a:cs typeface="Times New Roman"/>
              </a:rPr>
              <a:t>impulse, </a:t>
            </a:r>
            <a:r>
              <a:rPr sz="1200" dirty="0">
                <a:latin typeface="Times New Roman"/>
                <a:cs typeface="Times New Roman"/>
              </a:rPr>
              <a:t>step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15" dirty="0">
                <a:latin typeface="Times New Roman"/>
                <a:cs typeface="Times New Roman"/>
              </a:rPr>
              <a:t>ramp  </a:t>
            </a:r>
            <a:r>
              <a:rPr sz="1200" spc="-10" dirty="0">
                <a:latin typeface="Times New Roman"/>
                <a:cs typeface="Times New Roman"/>
              </a:rPr>
              <a:t>functions, </a:t>
            </a:r>
            <a:r>
              <a:rPr sz="1200" spc="-5" dirty="0">
                <a:latin typeface="Times New Roman"/>
                <a:cs typeface="Times New Roman"/>
              </a:rPr>
              <a:t>concept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transfer </a:t>
            </a:r>
            <a:r>
              <a:rPr sz="1200" spc="-10" dirty="0">
                <a:latin typeface="Times New Roman"/>
                <a:cs typeface="Times New Roman"/>
              </a:rPr>
              <a:t>functions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common </a:t>
            </a:r>
            <a:r>
              <a:rPr sz="1200" spc="-5" dirty="0">
                <a:latin typeface="Times New Roman"/>
                <a:cs typeface="Times New Roman"/>
              </a:rPr>
              <a:t>components, </a:t>
            </a:r>
            <a:r>
              <a:rPr sz="1200" spc="-10" dirty="0">
                <a:latin typeface="Times New Roman"/>
                <a:cs typeface="Times New Roman"/>
              </a:rPr>
              <a:t>block </a:t>
            </a:r>
            <a:r>
              <a:rPr sz="1200" spc="-5" dirty="0">
                <a:latin typeface="Times New Roman"/>
                <a:cs typeface="Times New Roman"/>
              </a:rPr>
              <a:t>diagram algebra, signal </a:t>
            </a:r>
            <a:r>
              <a:rPr sz="1200" spc="-10" dirty="0">
                <a:latin typeface="Times New Roman"/>
                <a:cs typeface="Times New Roman"/>
              </a:rPr>
              <a:t>flow graphs,  impulse, </a:t>
            </a:r>
            <a:r>
              <a:rPr sz="1200" dirty="0">
                <a:latin typeface="Times New Roman"/>
                <a:cs typeface="Times New Roman"/>
              </a:rPr>
              <a:t>step, </a:t>
            </a:r>
            <a:r>
              <a:rPr sz="1200" spc="-10" dirty="0">
                <a:latin typeface="Times New Roman"/>
                <a:cs typeface="Times New Roman"/>
              </a:rPr>
              <a:t>and ramp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second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10" dirty="0">
                <a:latin typeface="Times New Roman"/>
                <a:cs typeface="Times New Roman"/>
              </a:rPr>
              <a:t>systems, </a:t>
            </a:r>
            <a:r>
              <a:rPr sz="1200" spc="-5" dirty="0">
                <a:latin typeface="Times New Roman"/>
                <a:cs typeface="Times New Roman"/>
              </a:rPr>
              <a:t>characterization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dirty="0">
                <a:latin typeface="Times New Roman"/>
                <a:cs typeface="Times New Roman"/>
              </a:rPr>
              <a:t>(time  </a:t>
            </a:r>
            <a:r>
              <a:rPr sz="1200" spc="-5" dirty="0">
                <a:latin typeface="Times New Roman"/>
                <a:cs typeface="Times New Roman"/>
              </a:rPr>
              <a:t>constant, </a:t>
            </a:r>
            <a:r>
              <a:rPr sz="1200" spc="-15" dirty="0">
                <a:latin typeface="Times New Roman"/>
                <a:cs typeface="Times New Roman"/>
              </a:rPr>
              <a:t>gain, </a:t>
            </a:r>
            <a:r>
              <a:rPr sz="1200" dirty="0">
                <a:latin typeface="Times New Roman"/>
                <a:cs typeface="Times New Roman"/>
              </a:rPr>
              <a:t>overshoot, </a:t>
            </a:r>
            <a:r>
              <a:rPr sz="1200" spc="-10" dirty="0">
                <a:latin typeface="Times New Roman"/>
                <a:cs typeface="Times New Roman"/>
              </a:rPr>
              <a:t>rise time, </a:t>
            </a:r>
            <a:r>
              <a:rPr sz="1200" spc="-5" dirty="0">
                <a:latin typeface="Times New Roman"/>
                <a:cs typeface="Times New Roman"/>
              </a:rPr>
              <a:t>setting time,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spc="-5" dirty="0">
                <a:latin typeface="Times New Roman"/>
                <a:cs typeface="Times New Roman"/>
              </a:rPr>
              <a:t>error, </a:t>
            </a:r>
            <a:r>
              <a:rPr sz="1200" dirty="0">
                <a:latin typeface="Times New Roman"/>
                <a:cs typeface="Times New Roman"/>
              </a:rPr>
              <a:t>etc.) </a:t>
            </a:r>
            <a:r>
              <a:rPr sz="1200" spc="-5" dirty="0">
                <a:latin typeface="Times New Roman"/>
                <a:cs typeface="Times New Roman"/>
              </a:rPr>
              <a:t>relation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location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system poles </a:t>
            </a:r>
            <a:r>
              <a:rPr sz="1200" spc="-10" dirty="0">
                <a:latin typeface="Times New Roman"/>
                <a:cs typeface="Times New Roman"/>
              </a:rPr>
              <a:t>and</a:t>
            </a:r>
            <a:r>
              <a:rPr sz="1200" spc="-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zeros.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d-Stability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Control </a:t>
            </a:r>
            <a:r>
              <a:rPr sz="1200" b="1" spc="-5" dirty="0">
                <a:latin typeface="Times New Roman"/>
                <a:cs typeface="Times New Roman"/>
              </a:rPr>
              <a:t>System. Concept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stability, Routh Hurwitz</a:t>
            </a:r>
            <a:r>
              <a:rPr sz="1200" b="1" spc="5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criterion.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7620">
              <a:lnSpc>
                <a:spcPct val="95400"/>
              </a:lnSpc>
            </a:pPr>
            <a:r>
              <a:rPr sz="1200" b="1" spc="-5" dirty="0">
                <a:latin typeface="Times New Roman"/>
                <a:cs typeface="Times New Roman"/>
              </a:rPr>
              <a:t>f-Root </a:t>
            </a:r>
            <a:r>
              <a:rPr sz="1200" b="1" spc="-10" dirty="0">
                <a:latin typeface="Times New Roman"/>
                <a:cs typeface="Times New Roman"/>
              </a:rPr>
              <a:t>locus </a:t>
            </a:r>
            <a:r>
              <a:rPr sz="1200" b="1" dirty="0">
                <a:latin typeface="Times New Roman"/>
                <a:cs typeface="Times New Roman"/>
              </a:rPr>
              <a:t>Methods </a:t>
            </a:r>
            <a:r>
              <a:rPr sz="1200" b="1" spc="-5" dirty="0">
                <a:latin typeface="Times New Roman"/>
                <a:cs typeface="Times New Roman"/>
              </a:rPr>
              <a:t>and </a:t>
            </a:r>
            <a:r>
              <a:rPr sz="1200" b="1" dirty="0">
                <a:latin typeface="Times New Roman"/>
                <a:cs typeface="Times New Roman"/>
              </a:rPr>
              <a:t>its </a:t>
            </a:r>
            <a:r>
              <a:rPr sz="1200" b="1" spc="-10" dirty="0">
                <a:latin typeface="Times New Roman"/>
                <a:cs typeface="Times New Roman"/>
              </a:rPr>
              <a:t>Use </a:t>
            </a:r>
            <a:r>
              <a:rPr sz="1200" b="1" spc="-15" dirty="0">
                <a:latin typeface="Times New Roman"/>
                <a:cs typeface="Times New Roman"/>
              </a:rPr>
              <a:t>in </a:t>
            </a:r>
            <a:r>
              <a:rPr sz="1200" b="1" spc="-5" dirty="0">
                <a:latin typeface="Times New Roman"/>
                <a:cs typeface="Times New Roman"/>
              </a:rPr>
              <a:t>Control System Design Introduction </a:t>
            </a:r>
            <a:r>
              <a:rPr sz="1200" b="1" dirty="0">
                <a:latin typeface="Times New Roman"/>
                <a:cs typeface="Times New Roman"/>
              </a:rPr>
              <a:t>to </a:t>
            </a:r>
            <a:r>
              <a:rPr sz="1200" b="1" spc="-5" dirty="0">
                <a:latin typeface="Times New Roman"/>
                <a:cs typeface="Times New Roman"/>
              </a:rPr>
              <a:t>Digital Control  </a:t>
            </a:r>
            <a:r>
              <a:rPr sz="1200" spc="-5" dirty="0">
                <a:latin typeface="Times New Roman"/>
                <a:cs typeface="Times New Roman"/>
              </a:rPr>
              <a:t>Significance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measurement, </a:t>
            </a:r>
            <a:r>
              <a:rPr sz="1200" spc="-10" dirty="0">
                <a:latin typeface="Times New Roman"/>
                <a:cs typeface="Times New Roman"/>
              </a:rPr>
              <a:t>planning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experiments, general measurement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calibration, static and  dynamic </a:t>
            </a:r>
            <a:r>
              <a:rPr sz="1200" spc="-10" dirty="0">
                <a:latin typeface="Times New Roman"/>
                <a:cs typeface="Times New Roman"/>
              </a:rPr>
              <a:t>measurement sensitivity, </a:t>
            </a:r>
            <a:r>
              <a:rPr sz="1200" spc="-5" dirty="0">
                <a:latin typeface="Times New Roman"/>
                <a:cs typeface="Times New Roman"/>
              </a:rPr>
              <a:t>range, </a:t>
            </a:r>
            <a:r>
              <a:rPr sz="1200" dirty="0">
                <a:latin typeface="Times New Roman"/>
                <a:cs typeface="Times New Roman"/>
              </a:rPr>
              <a:t>accuracy </a:t>
            </a:r>
            <a:r>
              <a:rPr sz="1200" spc="-5" dirty="0">
                <a:latin typeface="Times New Roman"/>
                <a:cs typeface="Times New Roman"/>
              </a:rPr>
              <a:t>precision, repeatability, and </a:t>
            </a:r>
            <a:r>
              <a:rPr sz="1200" dirty="0">
                <a:latin typeface="Times New Roman"/>
                <a:cs typeface="Times New Roman"/>
              </a:rPr>
              <a:t>uncertainty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instruments,  </a:t>
            </a:r>
            <a:r>
              <a:rPr sz="1200" spc="-5" dirty="0">
                <a:latin typeface="Times New Roman"/>
                <a:cs typeface="Times New Roman"/>
              </a:rPr>
              <a:t>measurement errors. Instruments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measurement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length, </a:t>
            </a:r>
            <a:r>
              <a:rPr sz="1200" spc="-5" dirty="0">
                <a:latin typeface="Times New Roman"/>
                <a:cs typeface="Times New Roman"/>
              </a:rPr>
              <a:t>force, </a:t>
            </a:r>
            <a:r>
              <a:rPr sz="1200" dirty="0">
                <a:latin typeface="Times New Roman"/>
                <a:cs typeface="Times New Roman"/>
              </a:rPr>
              <a:t>torque, </a:t>
            </a:r>
            <a:r>
              <a:rPr sz="1200" spc="-10" dirty="0">
                <a:latin typeface="Times New Roman"/>
                <a:cs typeface="Times New Roman"/>
              </a:rPr>
              <a:t>frequency, </a:t>
            </a:r>
            <a:r>
              <a:rPr sz="1200" spc="-5" dirty="0">
                <a:latin typeface="Times New Roman"/>
                <a:cs typeface="Times New Roman"/>
              </a:rPr>
              <a:t>pressure, </a:t>
            </a:r>
            <a:r>
              <a:rPr sz="1200" spc="-10" dirty="0">
                <a:latin typeface="Times New Roman"/>
                <a:cs typeface="Times New Roman"/>
              </a:rPr>
              <a:t>flow and  </a:t>
            </a:r>
            <a:r>
              <a:rPr sz="1200" spc="-5" dirty="0">
                <a:latin typeface="Times New Roman"/>
                <a:cs typeface="Times New Roman"/>
              </a:rPr>
              <a:t>temperature. Introduction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data acquisition </a:t>
            </a:r>
            <a:r>
              <a:rPr sz="1200" dirty="0">
                <a:latin typeface="Times New Roman"/>
                <a:cs typeface="Times New Roman"/>
              </a:rPr>
              <a:t>through computers. </a:t>
            </a:r>
            <a:r>
              <a:rPr sz="1200" spc="-15" dirty="0">
                <a:latin typeface="Times New Roman"/>
                <a:cs typeface="Times New Roman"/>
              </a:rPr>
              <a:t>A/D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D/A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converters.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95"/>
              </a:lnSpc>
            </a:pPr>
            <a:r>
              <a:rPr sz="1200" b="1" spc="-5" dirty="0">
                <a:latin typeface="Times New Roman"/>
                <a:cs typeface="Times New Roman"/>
              </a:rPr>
              <a:t>2-Recommended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Books</a:t>
            </a:r>
            <a:endParaRPr sz="1200">
              <a:latin typeface="Times New Roman"/>
              <a:cs typeface="Times New Roman"/>
            </a:endParaRPr>
          </a:p>
          <a:p>
            <a:pPr marL="167640" indent="-155575">
              <a:lnSpc>
                <a:spcPts val="1370"/>
              </a:lnSpc>
              <a:buAutoNum type="arabicPeriod"/>
              <a:tabLst>
                <a:tab pos="168275" algn="l"/>
              </a:tabLst>
            </a:pPr>
            <a:r>
              <a:rPr sz="1200" spc="-10" dirty="0">
                <a:latin typeface="Times New Roman"/>
                <a:cs typeface="Times New Roman"/>
              </a:rPr>
              <a:t>Automatic </a:t>
            </a:r>
            <a:r>
              <a:rPr sz="1200" spc="-5" dirty="0">
                <a:latin typeface="Times New Roman"/>
                <a:cs typeface="Times New Roman"/>
              </a:rPr>
              <a:t>Control,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Francis H.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Raven</a:t>
            </a:r>
            <a:endParaRPr sz="120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AutoNum type="arabicPeriod"/>
              <a:tabLst>
                <a:tab pos="168275" algn="l"/>
              </a:tabLst>
            </a:pPr>
            <a:r>
              <a:rPr sz="1200" spc="-5" dirty="0">
                <a:latin typeface="Times New Roman"/>
                <a:cs typeface="Times New Roman"/>
              </a:rPr>
              <a:t>Modern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Richard C.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Dorf</a:t>
            </a:r>
            <a:endParaRPr sz="1200">
              <a:latin typeface="Times New Roman"/>
              <a:cs typeface="Times New Roman"/>
            </a:endParaRPr>
          </a:p>
          <a:p>
            <a:pPr marL="204470" indent="-153035">
              <a:lnSpc>
                <a:spcPts val="1380"/>
              </a:lnSpc>
              <a:buAutoNum type="arabicPeriod"/>
              <a:tabLst>
                <a:tab pos="205104" algn="l"/>
              </a:tabLst>
            </a:pPr>
            <a:r>
              <a:rPr sz="1200" spc="-5" dirty="0">
                <a:latin typeface="Times New Roman"/>
                <a:cs typeface="Times New Roman"/>
              </a:rPr>
              <a:t>Automatic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5" dirty="0">
                <a:latin typeface="Times New Roman"/>
                <a:cs typeface="Times New Roman"/>
              </a:rPr>
              <a:t>Systems, </a:t>
            </a:r>
            <a:r>
              <a:rPr sz="1200" dirty="0">
                <a:latin typeface="Times New Roman"/>
                <a:cs typeface="Times New Roman"/>
              </a:rPr>
              <a:t>by B.B. </a:t>
            </a:r>
            <a:r>
              <a:rPr sz="1200" spc="-15" dirty="0">
                <a:latin typeface="Times New Roman"/>
                <a:cs typeface="Times New Roman"/>
              </a:rPr>
              <a:t>Kuo</a:t>
            </a:r>
            <a:endParaRPr sz="1200">
              <a:latin typeface="Times New Roman"/>
              <a:cs typeface="Times New Roman"/>
            </a:endParaRPr>
          </a:p>
          <a:p>
            <a:pPr marL="167640" indent="-155575">
              <a:lnSpc>
                <a:spcPts val="1415"/>
              </a:lnSpc>
              <a:buAutoNum type="arabicPeriod"/>
              <a:tabLst>
                <a:tab pos="168275" algn="l"/>
              </a:tabLst>
            </a:pPr>
            <a:r>
              <a:rPr sz="1200" spc="-10" dirty="0">
                <a:latin typeface="Times New Roman"/>
                <a:cs typeface="Times New Roman"/>
              </a:rPr>
              <a:t>Measurement Systems </a:t>
            </a:r>
            <a:r>
              <a:rPr sz="1200" spc="-5" dirty="0">
                <a:latin typeface="Times New Roman"/>
                <a:cs typeface="Times New Roman"/>
              </a:rPr>
              <a:t>Applications and Design, </a:t>
            </a:r>
            <a:r>
              <a:rPr sz="1200" dirty="0">
                <a:latin typeface="Times New Roman"/>
                <a:cs typeface="Times New Roman"/>
              </a:rPr>
              <a:t>by E. </a:t>
            </a:r>
            <a:r>
              <a:rPr sz="1200" spc="-10" dirty="0">
                <a:latin typeface="Times New Roman"/>
                <a:cs typeface="Times New Roman"/>
              </a:rPr>
              <a:t>Doeblin, </a:t>
            </a:r>
            <a:r>
              <a:rPr sz="1200" spc="-5" dirty="0">
                <a:latin typeface="Times New Roman"/>
                <a:cs typeface="Times New Roman"/>
              </a:rPr>
              <a:t>McGraw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Hill</a:t>
            </a:r>
            <a:endParaRPr sz="1200">
              <a:latin typeface="Times New Roman"/>
              <a:cs typeface="Times New Roman"/>
            </a:endParaRPr>
          </a:p>
          <a:p>
            <a:pPr marL="167640" indent="-155575">
              <a:lnSpc>
                <a:spcPct val="100000"/>
              </a:lnSpc>
              <a:spcBef>
                <a:spcPts val="1130"/>
              </a:spcBef>
              <a:buAutoNum type="arabicPeriod"/>
              <a:tabLst>
                <a:tab pos="168275" algn="l"/>
              </a:tabLst>
            </a:pPr>
            <a:r>
              <a:rPr sz="1200" spc="-5" dirty="0">
                <a:latin typeface="Times New Roman"/>
                <a:cs typeface="Times New Roman"/>
              </a:rPr>
              <a:t>Theory and Design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Mechanical Measurements,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R. Figliola, </a:t>
            </a:r>
            <a:r>
              <a:rPr sz="1200" spc="-1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D. </a:t>
            </a:r>
            <a:r>
              <a:rPr sz="1200" spc="-10" dirty="0">
                <a:latin typeface="Times New Roman"/>
                <a:cs typeface="Times New Roman"/>
              </a:rPr>
              <a:t>Beasley, </a:t>
            </a:r>
            <a:r>
              <a:rPr sz="1200" dirty="0">
                <a:latin typeface="Times New Roman"/>
                <a:cs typeface="Times New Roman"/>
              </a:rPr>
              <a:t>John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Wiley.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rtl="0"/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782" y="5652938"/>
            <a:ext cx="5660140" cy="2969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1458" y="873179"/>
            <a:ext cx="4960485" cy="15165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5356" y="2607531"/>
            <a:ext cx="5794086" cy="2804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10</a:t>
            </a:fld>
            <a:endParaRPr spc="3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817" y="601137"/>
            <a:ext cx="5190280" cy="4478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9200" y="5179130"/>
            <a:ext cx="5720460" cy="3470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11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7934" y="9128487"/>
            <a:ext cx="1160893" cy="12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1752" y="7833438"/>
            <a:ext cx="2543950" cy="10322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3898" y="8089701"/>
            <a:ext cx="1222993" cy="5400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535" y="5724573"/>
            <a:ext cx="6026870" cy="12121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909" y="7289800"/>
            <a:ext cx="6346190" cy="586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7100" y="514857"/>
            <a:ext cx="1470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Times New Roman"/>
                <a:cs typeface="Times New Roman"/>
              </a:rPr>
              <a:t>b-Electrical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system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621" y="970693"/>
            <a:ext cx="5063770" cy="312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679" y="1319402"/>
            <a:ext cx="5558483" cy="400741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12</a:t>
            </a:fld>
            <a:endParaRPr spc="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359278"/>
            <a:ext cx="1581150" cy="6019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Times New Roman"/>
                <a:cs typeface="Times New Roman"/>
              </a:rPr>
              <a:t>c-Thermal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system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200" b="1" spc="-5" dirty="0">
                <a:latin typeface="Times New Roman"/>
                <a:cs typeface="Times New Roman"/>
              </a:rPr>
              <a:t>Thermal resistance 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716" y="668133"/>
            <a:ext cx="6232860" cy="1548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3752" y="6377994"/>
            <a:ext cx="3665052" cy="1426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476" y="6790555"/>
            <a:ext cx="6036167" cy="27068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13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5375" y="673734"/>
            <a:ext cx="3038475" cy="314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33502" y="1312353"/>
            <a:ext cx="6247920" cy="2026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8643" y="3632900"/>
            <a:ext cx="1839354" cy="18924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6265" y="5309506"/>
            <a:ext cx="1572802" cy="124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044" y="5853280"/>
            <a:ext cx="5971479" cy="25338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14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835" y="1541779"/>
            <a:ext cx="4667250" cy="1664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6395" y="6852311"/>
            <a:ext cx="2382426" cy="1309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100" y="844041"/>
            <a:ext cx="583120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Solved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Problems</a:t>
            </a:r>
            <a:endParaRPr sz="1200" dirty="0">
              <a:latin typeface="Times New Roman"/>
              <a:cs typeface="Times New Roman"/>
            </a:endParaRPr>
          </a:p>
          <a:p>
            <a:pPr marL="241300" algn="l">
              <a:lnSpc>
                <a:spcPct val="100000"/>
              </a:lnSpc>
              <a:spcBef>
                <a:spcPts val="1120"/>
              </a:spcBef>
            </a:pPr>
            <a:r>
              <a:rPr sz="1400" b="1" spc="-5" dirty="0">
                <a:latin typeface="Times New Roman"/>
                <a:cs typeface="Times New Roman"/>
              </a:rPr>
              <a:t>1- </a:t>
            </a:r>
            <a:r>
              <a:rPr sz="1400" b="1" spc="-10" dirty="0">
                <a:latin typeface="Times New Roman"/>
                <a:cs typeface="Times New Roman"/>
              </a:rPr>
              <a:t>Identify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input </a:t>
            </a:r>
            <a:r>
              <a:rPr sz="1400" b="1" spc="-10" dirty="0">
                <a:latin typeface="Times New Roman"/>
                <a:cs typeface="Times New Roman"/>
              </a:rPr>
              <a:t>and output for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dirty="0">
                <a:latin typeface="Times New Roman"/>
                <a:cs typeface="Times New Roman"/>
              </a:rPr>
              <a:t>pivoted, </a:t>
            </a:r>
            <a:r>
              <a:rPr sz="1400" b="1" spc="-10" dirty="0">
                <a:latin typeface="Times New Roman"/>
                <a:cs typeface="Times New Roman"/>
              </a:rPr>
              <a:t>adjustable </a:t>
            </a:r>
            <a:r>
              <a:rPr sz="1400" b="1" spc="-5" dirty="0">
                <a:latin typeface="Times New Roman"/>
                <a:cs typeface="Times New Roman"/>
              </a:rPr>
              <a:t>mirror </a:t>
            </a:r>
            <a:r>
              <a:rPr sz="1400" b="1" spc="-20" dirty="0">
                <a:latin typeface="Times New Roman"/>
                <a:cs typeface="Times New Roman"/>
              </a:rPr>
              <a:t>of</a:t>
            </a:r>
            <a:r>
              <a:rPr sz="1400" b="1" spc="2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Fig.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3307460"/>
            <a:ext cx="6689090" cy="341266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1430" algn="l">
              <a:lnSpc>
                <a:spcPts val="1660"/>
              </a:lnSpc>
              <a:spcBef>
                <a:spcPts val="160"/>
              </a:spcBef>
            </a:pPr>
            <a:r>
              <a:rPr sz="1400" spc="-10" dirty="0">
                <a:latin typeface="Times New Roman"/>
                <a:cs typeface="Times New Roman"/>
              </a:rPr>
              <a:t>The input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angle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inclination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mirror θ, </a:t>
            </a:r>
            <a:r>
              <a:rPr sz="1400" spc="-10" dirty="0">
                <a:latin typeface="Times New Roman"/>
                <a:cs typeface="Times New Roman"/>
              </a:rPr>
              <a:t>varied </a:t>
            </a:r>
            <a:r>
              <a:rPr sz="1400" spc="-5" dirty="0">
                <a:latin typeface="Times New Roman"/>
                <a:cs typeface="Times New Roman"/>
              </a:rPr>
              <a:t>by </a:t>
            </a:r>
            <a:r>
              <a:rPr sz="1400" dirty="0">
                <a:latin typeface="Times New Roman"/>
                <a:cs typeface="Times New Roman"/>
              </a:rPr>
              <a:t>turning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screw.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output 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angular </a:t>
            </a:r>
            <a:r>
              <a:rPr sz="1400" dirty="0">
                <a:latin typeface="Times New Roman"/>
                <a:cs typeface="Times New Roman"/>
              </a:rPr>
              <a:t>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reflected </a:t>
            </a:r>
            <a:r>
              <a:rPr sz="1400" dirty="0">
                <a:latin typeface="Times New Roman"/>
                <a:cs typeface="Times New Roman"/>
              </a:rPr>
              <a:t>beam </a:t>
            </a:r>
            <a:r>
              <a:rPr sz="1400" spc="-5" dirty="0">
                <a:latin typeface="Times New Roman"/>
                <a:cs typeface="Times New Roman"/>
              </a:rPr>
              <a:t>θ </a:t>
            </a:r>
            <a:r>
              <a:rPr sz="1400" spc="-5" dirty="0">
                <a:latin typeface="Arial"/>
                <a:cs typeface="Arial"/>
              </a:rPr>
              <a:t>+ </a:t>
            </a:r>
            <a:r>
              <a:rPr sz="1400" b="1" i="1" spc="-5" dirty="0">
                <a:latin typeface="Courier New"/>
                <a:cs typeface="Courier New"/>
              </a:rPr>
              <a:t>α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reference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surface.</a:t>
            </a:r>
            <a:endParaRPr sz="1400" dirty="0">
              <a:latin typeface="Times New Roman"/>
              <a:cs typeface="Times New Roman"/>
            </a:endParaRPr>
          </a:p>
          <a:p>
            <a:pPr marL="12700" marR="7620" lvl="1" algn="l">
              <a:lnSpc>
                <a:spcPts val="1660"/>
              </a:lnSpc>
              <a:spcBef>
                <a:spcPts val="20"/>
              </a:spcBef>
              <a:buFont typeface="Arial"/>
              <a:buAutoNum type="arabicPeriod" startAt="2"/>
              <a:tabLst>
                <a:tab pos="40894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Identify a possible input </a:t>
            </a:r>
            <a:r>
              <a:rPr sz="1400" b="1" spc="-10" dirty="0">
                <a:latin typeface="Times New Roman"/>
                <a:cs typeface="Times New Roman"/>
              </a:rPr>
              <a:t>and </a:t>
            </a:r>
            <a:r>
              <a:rPr sz="1400" b="1" spc="-5" dirty="0">
                <a:latin typeface="Times New Roman"/>
                <a:cs typeface="Times New Roman"/>
              </a:rPr>
              <a:t>a possible </a:t>
            </a:r>
            <a:r>
              <a:rPr sz="1400" b="1" spc="-10" dirty="0">
                <a:latin typeface="Times New Roman"/>
                <a:cs typeface="Times New Roman"/>
              </a:rPr>
              <a:t>output for </a:t>
            </a:r>
            <a:r>
              <a:rPr sz="1400" b="1" spc="-5" dirty="0">
                <a:latin typeface="Times New Roman"/>
                <a:cs typeface="Times New Roman"/>
              </a:rPr>
              <a:t>a rotational generator </a:t>
            </a:r>
            <a:r>
              <a:rPr sz="1400" b="1" spc="-20" dirty="0">
                <a:latin typeface="Times New Roman"/>
                <a:cs typeface="Times New Roman"/>
              </a:rPr>
              <a:t>of  </a:t>
            </a:r>
            <a:r>
              <a:rPr sz="1400" b="1" spc="-5" dirty="0">
                <a:latin typeface="Times New Roman"/>
                <a:cs typeface="Times New Roman"/>
              </a:rPr>
              <a:t>electricity.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505"/>
              </a:lnSpc>
            </a:pPr>
            <a:r>
              <a:rPr sz="1400" spc="-10" dirty="0">
                <a:latin typeface="Times New Roman"/>
                <a:cs typeface="Times New Roman"/>
              </a:rPr>
              <a:t>The  </a:t>
            </a:r>
            <a:r>
              <a:rPr sz="1400" b="1" spc="-10" dirty="0">
                <a:latin typeface="Times New Roman"/>
                <a:cs typeface="Times New Roman"/>
              </a:rPr>
              <a:t>input  </a:t>
            </a:r>
            <a:r>
              <a:rPr sz="1400" spc="-10" dirty="0">
                <a:latin typeface="Times New Roman"/>
                <a:cs typeface="Times New Roman"/>
              </a:rPr>
              <a:t>may  </a:t>
            </a:r>
            <a:r>
              <a:rPr sz="1400" spc="-5" dirty="0">
                <a:latin typeface="Times New Roman"/>
                <a:cs typeface="Times New Roman"/>
              </a:rPr>
              <a:t>be  </a:t>
            </a:r>
            <a:r>
              <a:rPr sz="1400" spc="-10" dirty="0">
                <a:latin typeface="Times New Roman"/>
                <a:cs typeface="Times New Roman"/>
              </a:rPr>
              <a:t>the  </a:t>
            </a:r>
            <a:r>
              <a:rPr sz="1400" b="1" spc="-5" dirty="0">
                <a:latin typeface="Times New Roman"/>
                <a:cs typeface="Times New Roman"/>
              </a:rPr>
              <a:t>rotational  speed  </a:t>
            </a:r>
            <a:r>
              <a:rPr sz="1400" spc="-5" dirty="0">
                <a:latin typeface="Times New Roman"/>
                <a:cs typeface="Times New Roman"/>
              </a:rPr>
              <a:t>of  </a:t>
            </a:r>
            <a:r>
              <a:rPr sz="1400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prime  </a:t>
            </a:r>
            <a:r>
              <a:rPr sz="1400" spc="-15" dirty="0">
                <a:latin typeface="Times New Roman"/>
                <a:cs typeface="Times New Roman"/>
              </a:rPr>
              <a:t>mover  </a:t>
            </a:r>
            <a:r>
              <a:rPr sz="1400" spc="-10" dirty="0">
                <a:latin typeface="Times New Roman"/>
                <a:cs typeface="Times New Roman"/>
              </a:rPr>
              <a:t>(e.g.,  </a:t>
            </a:r>
            <a:r>
              <a:rPr sz="1400" spc="-5" dirty="0">
                <a:latin typeface="Times New Roman"/>
                <a:cs typeface="Times New Roman"/>
              </a:rPr>
              <a:t>a  </a:t>
            </a:r>
            <a:r>
              <a:rPr sz="1400" spc="5" dirty="0">
                <a:latin typeface="Times New Roman"/>
                <a:cs typeface="Times New Roman"/>
              </a:rPr>
              <a:t>steam  </a:t>
            </a:r>
            <a:r>
              <a:rPr sz="1400" spc="-5" dirty="0">
                <a:latin typeface="Times New Roman"/>
                <a:cs typeface="Times New Roman"/>
              </a:rPr>
              <a:t>turbine),</a:t>
            </a:r>
            <a:r>
              <a:rPr sz="1400" spc="2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</a:p>
          <a:p>
            <a:pPr marL="12700" algn="l">
              <a:lnSpc>
                <a:spcPts val="1655"/>
              </a:lnSpc>
            </a:pPr>
            <a:r>
              <a:rPr sz="1400" spc="-5" dirty="0">
                <a:latin typeface="Times New Roman"/>
                <a:cs typeface="Times New Roman"/>
              </a:rPr>
              <a:t>revolutions per </a:t>
            </a:r>
            <a:r>
              <a:rPr sz="1400" spc="-10" dirty="0">
                <a:latin typeface="Times New Roman"/>
                <a:cs typeface="Times New Roman"/>
              </a:rPr>
              <a:t>minute. Assuming the </a:t>
            </a:r>
            <a:r>
              <a:rPr sz="1400" spc="-5" dirty="0">
                <a:latin typeface="Times New Roman"/>
                <a:cs typeface="Times New Roman"/>
              </a:rPr>
              <a:t>generator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b="1" spc="-5" dirty="0">
                <a:latin typeface="Courier New"/>
                <a:cs typeface="Courier New"/>
              </a:rPr>
              <a:t>no</a:t>
            </a:r>
            <a:r>
              <a:rPr sz="1400" b="1" spc="620" dirty="0">
                <a:latin typeface="Courier New"/>
                <a:cs typeface="Courier New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load </a:t>
            </a:r>
            <a:r>
              <a:rPr sz="1400" spc="-5" dirty="0">
                <a:latin typeface="Times New Roman"/>
                <a:cs typeface="Times New Roman"/>
              </a:rPr>
              <a:t>attached to </a:t>
            </a:r>
            <a:r>
              <a:rPr sz="1400" spc="-15" dirty="0">
                <a:latin typeface="Times New Roman"/>
                <a:cs typeface="Times New Roman"/>
              </a:rPr>
              <a:t>its </a:t>
            </a:r>
            <a:r>
              <a:rPr sz="1400" spc="-10" dirty="0">
                <a:latin typeface="Times New Roman"/>
                <a:cs typeface="Times New Roman"/>
              </a:rPr>
              <a:t>output </a:t>
            </a:r>
            <a:r>
              <a:rPr sz="1400" spc="-5" dirty="0">
                <a:latin typeface="Times New Roman"/>
                <a:cs typeface="Times New Roman"/>
              </a:rPr>
              <a:t>terminals,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9300"/>
              </a:lnSpc>
              <a:spcBef>
                <a:spcPts val="35"/>
              </a:spcBef>
            </a:pP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outpu</a:t>
            </a:r>
            <a:r>
              <a:rPr sz="1400" spc="-10" dirty="0">
                <a:latin typeface="Times New Roman"/>
                <a:cs typeface="Times New Roman"/>
              </a:rPr>
              <a:t>t may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induced </a:t>
            </a:r>
            <a:r>
              <a:rPr sz="1400" b="1" spc="-5" dirty="0">
                <a:latin typeface="Times New Roman"/>
                <a:cs typeface="Times New Roman"/>
              </a:rPr>
              <a:t>voltage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output </a:t>
            </a:r>
            <a:r>
              <a:rPr sz="1400" spc="-5" dirty="0">
                <a:latin typeface="Times New Roman"/>
                <a:cs typeface="Times New Roman"/>
              </a:rPr>
              <a:t>terminals. </a:t>
            </a:r>
            <a:r>
              <a:rPr sz="1400" spc="-10" dirty="0">
                <a:latin typeface="Times New Roman"/>
                <a:cs typeface="Times New Roman"/>
              </a:rPr>
              <a:t>Alternatively, the </a:t>
            </a:r>
            <a:r>
              <a:rPr sz="1400" spc="-5" dirty="0">
                <a:latin typeface="Times New Roman"/>
                <a:cs typeface="Times New Roman"/>
              </a:rPr>
              <a:t>input can  be </a:t>
            </a:r>
            <a:r>
              <a:rPr sz="1400" spc="-10" dirty="0">
                <a:latin typeface="Times New Roman"/>
                <a:cs typeface="Times New Roman"/>
              </a:rPr>
              <a:t>expressed </a:t>
            </a:r>
            <a:r>
              <a:rPr sz="1400" b="1" spc="-5" dirty="0">
                <a:latin typeface="Courier New"/>
                <a:cs typeface="Courier New"/>
              </a:rPr>
              <a:t>as </a:t>
            </a:r>
            <a:r>
              <a:rPr sz="1400" spc="-5" dirty="0">
                <a:latin typeface="Times New Roman"/>
                <a:cs typeface="Times New Roman"/>
              </a:rPr>
              <a:t>angular </a:t>
            </a:r>
            <a:r>
              <a:rPr sz="1400" spc="-10" dirty="0">
                <a:latin typeface="Times New Roman"/>
                <a:cs typeface="Times New Roman"/>
              </a:rPr>
              <a:t>momentum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prime </a:t>
            </a:r>
            <a:r>
              <a:rPr sz="1400" spc="-10" dirty="0">
                <a:latin typeface="Times New Roman"/>
                <a:cs typeface="Times New Roman"/>
              </a:rPr>
              <a:t>mover shaft,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 in </a:t>
            </a:r>
            <a:r>
              <a:rPr sz="1400" b="1" dirty="0">
                <a:latin typeface="Courier New"/>
                <a:cs typeface="Courier New"/>
              </a:rPr>
              <a:t>units </a:t>
            </a:r>
            <a:r>
              <a:rPr sz="1400" spc="5" dirty="0">
                <a:latin typeface="Times New Roman"/>
                <a:cs typeface="Times New Roman"/>
              </a:rPr>
              <a:t>of  </a:t>
            </a:r>
            <a:r>
              <a:rPr sz="1400" spc="-5" dirty="0">
                <a:latin typeface="Times New Roman"/>
                <a:cs typeface="Times New Roman"/>
              </a:rPr>
              <a:t>electrical power (watts) </a:t>
            </a:r>
            <a:r>
              <a:rPr sz="1400" dirty="0">
                <a:latin typeface="Times New Roman"/>
                <a:cs typeface="Times New Roman"/>
              </a:rPr>
              <a:t>with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5" dirty="0">
                <a:latin typeface="Times New Roman"/>
                <a:cs typeface="Times New Roman"/>
              </a:rPr>
              <a:t>load </a:t>
            </a:r>
            <a:r>
              <a:rPr sz="1400" spc="-5" dirty="0">
                <a:latin typeface="Times New Roman"/>
                <a:cs typeface="Times New Roman"/>
              </a:rPr>
              <a:t>attached to </a:t>
            </a:r>
            <a:r>
              <a:rPr sz="1400" spc="-15" dirty="0">
                <a:latin typeface="Times New Roman"/>
                <a:cs typeface="Times New Roman"/>
              </a:rPr>
              <a:t>the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generator.</a:t>
            </a:r>
            <a:endParaRPr sz="1400" dirty="0">
              <a:latin typeface="Times New Roman"/>
              <a:cs typeface="Times New Roman"/>
            </a:endParaRPr>
          </a:p>
          <a:p>
            <a:pPr marL="353695" lvl="1" indent="-341630" algn="l">
              <a:lnSpc>
                <a:spcPts val="1570"/>
              </a:lnSpc>
              <a:buFont typeface="Arial"/>
              <a:buAutoNum type="arabicPeriod" startAt="3"/>
              <a:tabLst>
                <a:tab pos="354330" algn="l"/>
              </a:tabLst>
            </a:pPr>
            <a:r>
              <a:rPr sz="1400" b="1" dirty="0">
                <a:latin typeface="Times New Roman"/>
                <a:cs typeface="Times New Roman"/>
              </a:rPr>
              <a:t>Identify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input </a:t>
            </a:r>
            <a:r>
              <a:rPr sz="1400" b="1" spc="-5" dirty="0">
                <a:latin typeface="Times New Roman"/>
                <a:cs typeface="Times New Roman"/>
              </a:rPr>
              <a:t>and output </a:t>
            </a:r>
            <a:r>
              <a:rPr sz="1400" b="1" spc="-10" dirty="0">
                <a:latin typeface="Times New Roman"/>
                <a:cs typeface="Times New Roman"/>
              </a:rPr>
              <a:t>for </a:t>
            </a:r>
            <a:r>
              <a:rPr sz="1400" b="1" spc="5" dirty="0">
                <a:latin typeface="Times New Roman"/>
                <a:cs typeface="Times New Roman"/>
              </a:rPr>
              <a:t>an </a:t>
            </a:r>
            <a:r>
              <a:rPr sz="1400" b="1" spc="-5" dirty="0">
                <a:latin typeface="Times New Roman"/>
                <a:cs typeface="Times New Roman"/>
              </a:rPr>
              <a:t>automatic </a:t>
            </a:r>
            <a:r>
              <a:rPr sz="1400" b="1" spc="-10" dirty="0">
                <a:latin typeface="Times New Roman"/>
                <a:cs typeface="Times New Roman"/>
              </a:rPr>
              <a:t>washing</a:t>
            </a:r>
            <a:r>
              <a:rPr sz="1400" b="1" spc="6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machine.</a:t>
            </a:r>
            <a:endParaRPr sz="1400" dirty="0">
              <a:latin typeface="Times New Roman"/>
              <a:cs typeface="Times New Roman"/>
            </a:endParaRPr>
          </a:p>
          <a:p>
            <a:pPr marL="12700" marR="10160" algn="l">
              <a:lnSpc>
                <a:spcPct val="96400"/>
              </a:lnSpc>
              <a:spcBef>
                <a:spcPts val="25"/>
              </a:spcBef>
            </a:pPr>
            <a:r>
              <a:rPr sz="1400" spc="-5" dirty="0">
                <a:latin typeface="Times New Roman"/>
                <a:cs typeface="Times New Roman"/>
              </a:rPr>
              <a:t>Many washing </a:t>
            </a:r>
            <a:r>
              <a:rPr sz="1400" spc="-10" dirty="0">
                <a:latin typeface="Times New Roman"/>
                <a:cs typeface="Times New Roman"/>
              </a:rPr>
              <a:t>machines </a:t>
            </a:r>
            <a:r>
              <a:rPr sz="1400" spc="-5" dirty="0">
                <a:latin typeface="Times New Roman"/>
                <a:cs typeface="Times New Roman"/>
              </a:rPr>
              <a:t>operate 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following </a:t>
            </a:r>
            <a:r>
              <a:rPr sz="1400" spc="-10" dirty="0">
                <a:latin typeface="Times New Roman"/>
                <a:cs typeface="Times New Roman"/>
              </a:rPr>
              <a:t>manner. </a:t>
            </a:r>
            <a:r>
              <a:rPr sz="1400" spc="-5" dirty="0">
                <a:latin typeface="Times New Roman"/>
                <a:cs typeface="Times New Roman"/>
              </a:rPr>
              <a:t>After </a:t>
            </a:r>
            <a:r>
              <a:rPr sz="1400" spc="-10" dirty="0">
                <a:latin typeface="Times New Roman"/>
                <a:cs typeface="Times New Roman"/>
              </a:rPr>
              <a:t>the clothes have </a:t>
            </a:r>
            <a:r>
              <a:rPr sz="1400" spc="-5" dirty="0">
                <a:latin typeface="Times New Roman"/>
                <a:cs typeface="Times New Roman"/>
              </a:rPr>
              <a:t>been </a:t>
            </a:r>
            <a:r>
              <a:rPr sz="1400" spc="-10" dirty="0">
                <a:latin typeface="Times New Roman"/>
                <a:cs typeface="Times New Roman"/>
              </a:rPr>
              <a:t>put  into the machine,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soap or detergent, </a:t>
            </a:r>
            <a:r>
              <a:rPr sz="1400" spc="-10" dirty="0">
                <a:latin typeface="Times New Roman"/>
                <a:cs typeface="Times New Roman"/>
              </a:rPr>
              <a:t>bleach,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water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entered 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5" dirty="0">
                <a:latin typeface="Times New Roman"/>
                <a:cs typeface="Times New Roman"/>
              </a:rPr>
              <a:t>proper </a:t>
            </a:r>
            <a:r>
              <a:rPr sz="1400" spc="-5" dirty="0">
                <a:latin typeface="Times New Roman"/>
                <a:cs typeface="Times New Roman"/>
              </a:rPr>
              <a:t>amounts. 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wash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spin </a:t>
            </a:r>
            <a:r>
              <a:rPr sz="1400" spc="-10" dirty="0">
                <a:latin typeface="Times New Roman"/>
                <a:cs typeface="Times New Roman"/>
              </a:rPr>
              <a:t>cycle-time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then set </a:t>
            </a:r>
            <a:r>
              <a:rPr sz="1400" b="1" spc="-5" dirty="0">
                <a:latin typeface="Courier New"/>
                <a:cs typeface="Courier New"/>
              </a:rPr>
              <a:t>on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5" dirty="0">
                <a:latin typeface="Times New Roman"/>
                <a:cs typeface="Times New Roman"/>
              </a:rPr>
              <a:t>timer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washer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energized. When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45"/>
              </a:spcBef>
            </a:pPr>
            <a:r>
              <a:rPr sz="1400" spc="-10" dirty="0">
                <a:latin typeface="Times New Roman"/>
                <a:cs typeface="Times New Roman"/>
              </a:rPr>
              <a:t>cycle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completed, the machine shuts </a:t>
            </a:r>
            <a:r>
              <a:rPr sz="1400" spc="-5" dirty="0">
                <a:latin typeface="Times New Roman"/>
                <a:cs typeface="Times New Roman"/>
              </a:rPr>
              <a:t>itself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Courier New"/>
                <a:cs typeface="Courier New"/>
              </a:rPr>
              <a:t>off.</a:t>
            </a:r>
            <a:endParaRPr sz="1400" dirty="0">
              <a:latin typeface="Courier New"/>
              <a:cs typeface="Courier New"/>
            </a:endParaRPr>
          </a:p>
          <a:p>
            <a:pPr algn="l">
              <a:lnSpc>
                <a:spcPct val="100000"/>
              </a:lnSpc>
              <a:spcBef>
                <a:spcPts val="40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 marR="16510" lvl="1" algn="l">
              <a:lnSpc>
                <a:spcPts val="1660"/>
              </a:lnSpc>
              <a:buFont typeface="Arial"/>
              <a:buAutoNum type="arabicPeriod" startAt="4"/>
              <a:tabLst>
                <a:tab pos="36639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Identify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organ-system components, </a:t>
            </a:r>
            <a:r>
              <a:rPr sz="1400" b="1" spc="-10" dirty="0">
                <a:latin typeface="Times New Roman"/>
                <a:cs typeface="Times New Roman"/>
              </a:rPr>
              <a:t>and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input and output, </a:t>
            </a:r>
            <a:r>
              <a:rPr sz="1400" b="1" spc="-10" dirty="0">
                <a:latin typeface="Times New Roman"/>
                <a:cs typeface="Times New Roman"/>
              </a:rPr>
              <a:t>and describe </a:t>
            </a:r>
            <a:r>
              <a:rPr sz="1400" b="1" spc="-5" dirty="0">
                <a:latin typeface="Times New Roman"/>
                <a:cs typeface="Times New Roman"/>
              </a:rPr>
              <a:t>the  operation </a:t>
            </a:r>
            <a:r>
              <a:rPr sz="1400" b="1" spc="-20" dirty="0">
                <a:latin typeface="Times New Roman"/>
                <a:cs typeface="Times New Roman"/>
              </a:rPr>
              <a:t>of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100" y="8292210"/>
            <a:ext cx="6687184" cy="1527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70"/>
              </a:lnSpc>
              <a:spcBef>
                <a:spcPts val="90"/>
              </a:spcBef>
            </a:pP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biological </a:t>
            </a:r>
            <a:r>
              <a:rPr sz="1400" dirty="0">
                <a:latin typeface="Times New Roman"/>
                <a:cs typeface="Times New Roman"/>
              </a:rPr>
              <a:t>control </a:t>
            </a:r>
            <a:r>
              <a:rPr sz="1400" spc="-5" dirty="0">
                <a:latin typeface="Times New Roman"/>
                <a:cs typeface="Times New Roman"/>
              </a:rPr>
              <a:t>system consisting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b="1" spc="-5" dirty="0">
                <a:latin typeface="Arial"/>
                <a:cs typeface="Arial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human </a:t>
            </a:r>
            <a:r>
              <a:rPr sz="1400" dirty="0">
                <a:latin typeface="Times New Roman"/>
                <a:cs typeface="Times New Roman"/>
              </a:rPr>
              <a:t>being </a:t>
            </a:r>
            <a:r>
              <a:rPr sz="1400" spc="-5" dirty="0">
                <a:latin typeface="Times New Roman"/>
                <a:cs typeface="Times New Roman"/>
              </a:rPr>
              <a:t>reaching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5" dirty="0">
                <a:latin typeface="Times New Roman"/>
                <a:cs typeface="Times New Roman"/>
              </a:rPr>
              <a:t>an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object.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70"/>
              </a:lnSpc>
            </a:pPr>
            <a:r>
              <a:rPr sz="1400" spc="-10" dirty="0">
                <a:latin typeface="Times New Roman"/>
                <a:cs typeface="Times New Roman"/>
              </a:rPr>
              <a:t>The  basic  </a:t>
            </a:r>
            <a:r>
              <a:rPr sz="1400" spc="-5" dirty="0">
                <a:latin typeface="Times New Roman"/>
                <a:cs typeface="Times New Roman"/>
              </a:rPr>
              <a:t>components 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b="1" spc="-5" dirty="0">
                <a:latin typeface="Courier New"/>
                <a:cs typeface="Courier New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intentionally oversimplified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control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description</a:t>
            </a:r>
            <a:r>
              <a:rPr sz="1400" spc="-2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are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100400"/>
              </a:lnSpc>
              <a:spcBef>
                <a:spcPts val="65"/>
              </a:spcBef>
            </a:pP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brain, </a:t>
            </a:r>
            <a:r>
              <a:rPr sz="1400" spc="-5" dirty="0">
                <a:latin typeface="Courier New"/>
                <a:cs typeface="Courier New"/>
              </a:rPr>
              <a:t>arm </a:t>
            </a:r>
            <a:r>
              <a:rPr sz="1400" spc="-5" dirty="0">
                <a:latin typeface="Times New Roman"/>
                <a:cs typeface="Times New Roman"/>
              </a:rPr>
              <a:t>and hand,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eyes.The </a:t>
            </a:r>
            <a:r>
              <a:rPr sz="1400" spc="-5" dirty="0">
                <a:latin typeface="Times New Roman"/>
                <a:cs typeface="Times New Roman"/>
              </a:rPr>
              <a:t>brain sends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required </a:t>
            </a:r>
            <a:r>
              <a:rPr sz="1400" spc="-10" dirty="0">
                <a:latin typeface="Times New Roman"/>
                <a:cs typeface="Times New Roman"/>
              </a:rPr>
              <a:t>nervous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dirty="0">
                <a:latin typeface="Times New Roman"/>
                <a:cs typeface="Times New Roman"/>
              </a:rPr>
              <a:t>signal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dirty="0">
                <a:latin typeface="Times New Roman"/>
                <a:cs typeface="Times New Roman"/>
              </a:rPr>
              <a:t>arm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5" dirty="0">
                <a:latin typeface="Times New Roman"/>
                <a:cs typeface="Times New Roman"/>
              </a:rPr>
              <a:t>hand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reach </a:t>
            </a:r>
            <a:r>
              <a:rPr sz="1400" spc="-10" dirty="0">
                <a:latin typeface="Times New Roman"/>
                <a:cs typeface="Times New Roman"/>
              </a:rPr>
              <a:t>for the </a:t>
            </a:r>
            <a:r>
              <a:rPr sz="1400" spc="-5" dirty="0">
                <a:latin typeface="Times New Roman"/>
                <a:cs typeface="Times New Roman"/>
              </a:rPr>
              <a:t>object.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signal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amplified in </a:t>
            </a:r>
            <a:r>
              <a:rPr sz="1400" spc="-10" dirty="0">
                <a:latin typeface="Times New Roman"/>
                <a:cs typeface="Times New Roman"/>
              </a:rPr>
              <a:t>the muscles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b="1" dirty="0">
                <a:latin typeface="Courier New"/>
                <a:cs typeface="Courier New"/>
              </a:rPr>
              <a:t>arm </a:t>
            </a:r>
            <a:r>
              <a:rPr sz="1400" spc="-15" dirty="0">
                <a:latin typeface="Times New Roman"/>
                <a:cs typeface="Times New Roman"/>
              </a:rPr>
              <a:t>and  </a:t>
            </a:r>
            <a:r>
              <a:rPr sz="1400" spc="-10" dirty="0">
                <a:latin typeface="Times New Roman"/>
                <a:cs typeface="Times New Roman"/>
              </a:rPr>
              <a:t>hand,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spc="-5" dirty="0">
                <a:latin typeface="Times New Roman"/>
                <a:cs typeface="Times New Roman"/>
              </a:rPr>
              <a:t>serve </a:t>
            </a:r>
            <a:r>
              <a:rPr sz="1400" b="1" spc="-5" dirty="0">
                <a:latin typeface="Courier New"/>
                <a:cs typeface="Courier New"/>
              </a:rPr>
              <a:t>as </a:t>
            </a:r>
            <a:r>
              <a:rPr sz="1400" dirty="0">
                <a:latin typeface="Times New Roman"/>
                <a:cs typeface="Times New Roman"/>
              </a:rPr>
              <a:t>power </a:t>
            </a:r>
            <a:r>
              <a:rPr sz="1400" spc="-10" dirty="0">
                <a:latin typeface="Times New Roman"/>
                <a:cs typeface="Times New Roman"/>
              </a:rPr>
              <a:t>actuators for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system.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eyes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employed </a:t>
            </a:r>
            <a:r>
              <a:rPr sz="1400" b="1" spc="-5" dirty="0">
                <a:latin typeface="Courier New"/>
                <a:cs typeface="Courier New"/>
              </a:rPr>
              <a:t>as </a:t>
            </a:r>
            <a:r>
              <a:rPr sz="1400" spc="-5" dirty="0">
                <a:latin typeface="Times New Roman"/>
                <a:cs typeface="Times New Roman"/>
              </a:rPr>
              <a:t>a sensing  </a:t>
            </a:r>
            <a:r>
              <a:rPr sz="1400" spc="-10" dirty="0">
                <a:latin typeface="Times New Roman"/>
                <a:cs typeface="Times New Roman"/>
              </a:rPr>
              <a:t>device, </a:t>
            </a:r>
            <a:r>
              <a:rPr sz="1400" spc="-5" dirty="0">
                <a:latin typeface="Times New Roman"/>
                <a:cs typeface="Times New Roman"/>
              </a:rPr>
              <a:t>continuously “feeding back”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hand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brain.Hand position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output 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the system.  The input </a:t>
            </a:r>
            <a:r>
              <a:rPr sz="1400" spc="-20" dirty="0">
                <a:latin typeface="Times New Roman"/>
                <a:cs typeface="Times New Roman"/>
              </a:rPr>
              <a:t>is  </a:t>
            </a:r>
            <a:r>
              <a:rPr sz="1400" spc="-5" dirty="0">
                <a:latin typeface="Times New Roman"/>
                <a:cs typeface="Times New Roman"/>
              </a:rPr>
              <a:t>object </a:t>
            </a:r>
            <a:r>
              <a:rPr sz="1400" spc="-10" dirty="0">
                <a:latin typeface="Times New Roman"/>
                <a:cs typeface="Times New Roman"/>
              </a:rPr>
              <a:t>position.  </a:t>
            </a:r>
            <a:r>
              <a:rPr sz="1400" spc="-20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objective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control system </a:t>
            </a:r>
            <a:r>
              <a:rPr sz="1400" spc="-20" dirty="0">
                <a:latin typeface="Times New Roman"/>
                <a:cs typeface="Times New Roman"/>
              </a:rPr>
              <a:t>is</a:t>
            </a:r>
            <a:r>
              <a:rPr sz="1400" spc="-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15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1809"/>
            <a:ext cx="6687820" cy="92195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715" algn="l">
              <a:lnSpc>
                <a:spcPts val="1610"/>
              </a:lnSpc>
              <a:spcBef>
                <a:spcPts val="200"/>
              </a:spcBef>
            </a:pPr>
            <a:r>
              <a:rPr sz="1400" spc="-10" dirty="0">
                <a:latin typeface="Times New Roman"/>
                <a:cs typeface="Times New Roman"/>
              </a:rPr>
              <a:t>reduce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distance between </a:t>
            </a:r>
            <a:r>
              <a:rPr sz="1400" spc="-15" dirty="0">
                <a:latin typeface="Times New Roman"/>
                <a:cs typeface="Times New Roman"/>
              </a:rPr>
              <a:t>hand </a:t>
            </a:r>
            <a:r>
              <a:rPr sz="1400" spc="-5" dirty="0">
                <a:latin typeface="Times New Roman"/>
                <a:cs typeface="Times New Roman"/>
              </a:rPr>
              <a:t>position and object </a:t>
            </a:r>
            <a:r>
              <a:rPr sz="1400" dirty="0">
                <a:latin typeface="Times New Roman"/>
                <a:cs typeface="Times New Roman"/>
              </a:rPr>
              <a:t>position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zero. Figure </a:t>
            </a:r>
            <a:r>
              <a:rPr sz="1400" b="1" spc="-5" dirty="0">
                <a:latin typeface="Times New Roman"/>
                <a:cs typeface="Times New Roman"/>
              </a:rPr>
              <a:t>1-3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  </a:t>
            </a:r>
            <a:r>
              <a:rPr sz="1400" spc="-10" dirty="0">
                <a:latin typeface="Times New Roman"/>
                <a:cs typeface="Times New Roman"/>
              </a:rPr>
              <a:t>schematic diagram. The dashed </a:t>
            </a:r>
            <a:r>
              <a:rPr sz="1400" spc="-15" dirty="0">
                <a:latin typeface="Times New Roman"/>
                <a:cs typeface="Times New Roman"/>
              </a:rPr>
              <a:t>lines </a:t>
            </a:r>
            <a:r>
              <a:rPr sz="1400" spc="-5" dirty="0">
                <a:latin typeface="Times New Roman"/>
                <a:cs typeface="Times New Roman"/>
              </a:rPr>
              <a:t>and arrows represent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direction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information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flow.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 marR="6985" algn="l">
              <a:lnSpc>
                <a:spcPct val="95800"/>
              </a:lnSpc>
              <a:spcBef>
                <a:spcPts val="5"/>
              </a:spcBef>
            </a:pPr>
            <a:r>
              <a:rPr sz="1400" b="1" i="1" spc="-5" dirty="0">
                <a:latin typeface="Arial"/>
                <a:cs typeface="Arial"/>
              </a:rPr>
              <a:t>( a ) </a:t>
            </a:r>
            <a:r>
              <a:rPr sz="1400" b="1" spc="-5" dirty="0">
                <a:latin typeface="Times New Roman"/>
                <a:cs typeface="Times New Roman"/>
              </a:rPr>
              <a:t>Explain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operation </a:t>
            </a:r>
            <a:r>
              <a:rPr sz="1400" b="1" spc="-20" dirty="0">
                <a:latin typeface="Times New Roman"/>
                <a:cs typeface="Times New Roman"/>
              </a:rPr>
              <a:t>of </a:t>
            </a:r>
            <a:r>
              <a:rPr sz="1400" b="1" spc="-10" dirty="0">
                <a:latin typeface="Times New Roman"/>
                <a:cs typeface="Times New Roman"/>
              </a:rPr>
              <a:t>ordinary </a:t>
            </a:r>
            <a:r>
              <a:rPr sz="1400" b="1" spc="-5" dirty="0">
                <a:latin typeface="Times New Roman"/>
                <a:cs typeface="Times New Roman"/>
              </a:rPr>
              <a:t>traffic signals which control automobile traffic  at road </a:t>
            </a:r>
            <a:r>
              <a:rPr sz="1400" b="1" spc="-15" dirty="0">
                <a:latin typeface="Times New Roman"/>
                <a:cs typeface="Times New Roman"/>
              </a:rPr>
              <a:t>way </a:t>
            </a:r>
            <a:r>
              <a:rPr sz="1400" b="1" spc="-10" dirty="0">
                <a:latin typeface="Times New Roman"/>
                <a:cs typeface="Times New Roman"/>
              </a:rPr>
              <a:t>intersections. </a:t>
            </a:r>
            <a:r>
              <a:rPr sz="1400" b="1" spc="-5" dirty="0">
                <a:latin typeface="Times New Roman"/>
                <a:cs typeface="Times New Roman"/>
              </a:rPr>
              <a:t>( b ) Why are </a:t>
            </a:r>
            <a:r>
              <a:rPr sz="1400" b="1" spc="-10" dirty="0">
                <a:latin typeface="Times New Roman"/>
                <a:cs typeface="Times New Roman"/>
              </a:rPr>
              <a:t>they </a:t>
            </a:r>
            <a:r>
              <a:rPr sz="1400" b="1" spc="-5" dirty="0">
                <a:latin typeface="Times New Roman"/>
                <a:cs typeface="Times New Roman"/>
              </a:rPr>
              <a:t>open-loop control systems? </a:t>
            </a:r>
            <a:r>
              <a:rPr sz="1400" b="1" spc="-10" dirty="0">
                <a:latin typeface="Times New Roman"/>
                <a:cs typeface="Times New Roman"/>
              </a:rPr>
              <a:t>(c) </a:t>
            </a:r>
            <a:r>
              <a:rPr sz="1400" b="1" spc="-5" dirty="0">
                <a:latin typeface="Times New Roman"/>
                <a:cs typeface="Times New Roman"/>
              </a:rPr>
              <a:t>How </a:t>
            </a:r>
            <a:r>
              <a:rPr sz="1400" b="1" spc="10" dirty="0">
                <a:latin typeface="Times New Roman"/>
                <a:cs typeface="Times New Roman"/>
              </a:rPr>
              <a:t>can  </a:t>
            </a:r>
            <a:r>
              <a:rPr sz="1400" b="1" spc="-5" dirty="0">
                <a:latin typeface="Times New Roman"/>
                <a:cs typeface="Times New Roman"/>
              </a:rPr>
              <a:t>traffic </a:t>
            </a:r>
            <a:r>
              <a:rPr sz="1400" b="1" spc="-10" dirty="0">
                <a:latin typeface="Times New Roman"/>
                <a:cs typeface="Times New Roman"/>
              </a:rPr>
              <a:t>be controlled more </a:t>
            </a:r>
            <a:r>
              <a:rPr sz="1400" b="1" spc="-5" dirty="0">
                <a:latin typeface="Times New Roman"/>
                <a:cs typeface="Times New Roman"/>
              </a:rPr>
              <a:t>efficiently? ( d ) </a:t>
            </a:r>
            <a:r>
              <a:rPr sz="1400" b="1" spc="-10" dirty="0">
                <a:latin typeface="Times New Roman"/>
                <a:cs typeface="Times New Roman"/>
              </a:rPr>
              <a:t>Why </a:t>
            </a:r>
            <a:r>
              <a:rPr sz="1400" b="1" spc="-5" dirty="0">
                <a:latin typeface="Times New Roman"/>
                <a:cs typeface="Times New Roman"/>
              </a:rPr>
              <a:t>is </a:t>
            </a:r>
            <a:r>
              <a:rPr sz="1400" b="1" spc="-20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system </a:t>
            </a:r>
            <a:r>
              <a:rPr sz="1400" b="1" spc="-20" dirty="0">
                <a:latin typeface="Times New Roman"/>
                <a:cs typeface="Times New Roman"/>
              </a:rPr>
              <a:t>of </a:t>
            </a:r>
            <a:r>
              <a:rPr sz="1400" b="1" spc="-10" dirty="0">
                <a:latin typeface="Times New Roman"/>
                <a:cs typeface="Times New Roman"/>
              </a:rPr>
              <a:t>(c)</a:t>
            </a:r>
            <a:r>
              <a:rPr sz="1400" b="1" spc="26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closed-loop?</a:t>
            </a:r>
            <a:endParaRPr sz="1400" dirty="0">
              <a:latin typeface="Times New Roman"/>
              <a:cs typeface="Times New Roman"/>
            </a:endParaRPr>
          </a:p>
          <a:p>
            <a:pPr marL="12700" marR="9525" algn="l">
              <a:lnSpc>
                <a:spcPts val="1610"/>
              </a:lnSpc>
              <a:spcBef>
                <a:spcPts val="15"/>
              </a:spcBef>
            </a:pPr>
            <a:r>
              <a:rPr sz="1400" b="1" i="1" spc="-5" dirty="0">
                <a:latin typeface="Times New Roman"/>
                <a:cs typeface="Times New Roman"/>
              </a:rPr>
              <a:t>( a ) </a:t>
            </a:r>
            <a:r>
              <a:rPr sz="1400" spc="-15" dirty="0">
                <a:latin typeface="Times New Roman"/>
                <a:cs typeface="Times New Roman"/>
              </a:rPr>
              <a:t>Traffic </a:t>
            </a:r>
            <a:r>
              <a:rPr sz="1400" spc="-5" dirty="0">
                <a:latin typeface="Times New Roman"/>
                <a:cs typeface="Times New Roman"/>
              </a:rPr>
              <a:t>lights </a:t>
            </a:r>
            <a:r>
              <a:rPr sz="1400" dirty="0">
                <a:latin typeface="Times New Roman"/>
                <a:cs typeface="Times New Roman"/>
              </a:rPr>
              <a:t>control </a:t>
            </a:r>
            <a:r>
              <a:rPr sz="1400" spc="-10" dirty="0">
                <a:latin typeface="Times New Roman"/>
                <a:cs typeface="Times New Roman"/>
              </a:rPr>
              <a:t>the flow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traffic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successively confronting </a:t>
            </a:r>
            <a:r>
              <a:rPr sz="1400" dirty="0">
                <a:latin typeface="Times New Roman"/>
                <a:cs typeface="Times New Roman"/>
              </a:rPr>
              <a:t>the traffic </a:t>
            </a:r>
            <a:r>
              <a:rPr sz="1400" spc="-5" dirty="0">
                <a:latin typeface="Times New Roman"/>
                <a:cs typeface="Times New Roman"/>
              </a:rPr>
              <a:t>in a  </a:t>
            </a:r>
            <a:r>
              <a:rPr sz="1400" spc="-10" dirty="0">
                <a:latin typeface="Times New Roman"/>
                <a:cs typeface="Times New Roman"/>
              </a:rPr>
              <a:t>particular </a:t>
            </a:r>
            <a:r>
              <a:rPr sz="1400" spc="-5" dirty="0">
                <a:latin typeface="Times New Roman"/>
                <a:cs typeface="Times New Roman"/>
              </a:rPr>
              <a:t>direction(e.g., north-south) with a </a:t>
            </a:r>
            <a:r>
              <a:rPr sz="1400" spc="-10" dirty="0">
                <a:latin typeface="Times New Roman"/>
                <a:cs typeface="Times New Roman"/>
              </a:rPr>
              <a:t>red </a:t>
            </a:r>
            <a:r>
              <a:rPr sz="1400" spc="-5" dirty="0">
                <a:latin typeface="Times New Roman"/>
                <a:cs typeface="Times New Roman"/>
              </a:rPr>
              <a:t>(stop) and </a:t>
            </a:r>
            <a:r>
              <a:rPr sz="1400" dirty="0">
                <a:latin typeface="Times New Roman"/>
                <a:cs typeface="Times New Roman"/>
              </a:rPr>
              <a:t>then </a:t>
            </a:r>
            <a:r>
              <a:rPr sz="1400" spc="-5" dirty="0">
                <a:latin typeface="Times New Roman"/>
                <a:cs typeface="Times New Roman"/>
              </a:rPr>
              <a:t>a green </a:t>
            </a:r>
            <a:r>
              <a:rPr sz="1400" dirty="0">
                <a:latin typeface="Times New Roman"/>
                <a:cs typeface="Times New Roman"/>
              </a:rPr>
              <a:t>(go) </a:t>
            </a:r>
            <a:r>
              <a:rPr sz="1400" spc="-5" dirty="0">
                <a:latin typeface="Times New Roman"/>
                <a:cs typeface="Times New Roman"/>
              </a:rPr>
              <a:t>light. </a:t>
            </a:r>
            <a:r>
              <a:rPr sz="1400" spc="10" dirty="0">
                <a:latin typeface="Times New Roman"/>
                <a:cs typeface="Times New Roman"/>
              </a:rPr>
              <a:t>When </a:t>
            </a:r>
            <a:r>
              <a:rPr sz="1400" dirty="0">
                <a:latin typeface="Times New Roman"/>
                <a:cs typeface="Times New Roman"/>
              </a:rPr>
              <a:t>one  </a:t>
            </a:r>
            <a:r>
              <a:rPr sz="1400" spc="-5" dirty="0">
                <a:latin typeface="Times New Roman"/>
                <a:cs typeface="Times New Roman"/>
              </a:rPr>
              <a:t>direction </a:t>
            </a:r>
            <a:r>
              <a:rPr sz="1400" spc="-15" dirty="0">
                <a:latin typeface="Times New Roman"/>
                <a:cs typeface="Times New Roman"/>
              </a:rPr>
              <a:t>has the </a:t>
            </a:r>
            <a:r>
              <a:rPr sz="1400" spc="-5" dirty="0">
                <a:latin typeface="Times New Roman"/>
                <a:cs typeface="Times New Roman"/>
              </a:rPr>
              <a:t>green </a:t>
            </a:r>
            <a:r>
              <a:rPr sz="1400" spc="-10" dirty="0">
                <a:latin typeface="Times New Roman"/>
                <a:cs typeface="Times New Roman"/>
              </a:rPr>
              <a:t>signal,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cross </a:t>
            </a:r>
            <a:r>
              <a:rPr sz="1400" spc="-10" dirty="0">
                <a:latin typeface="Times New Roman"/>
                <a:cs typeface="Times New Roman"/>
              </a:rPr>
              <a:t>traffic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other </a:t>
            </a:r>
            <a:r>
              <a:rPr sz="1400" spc="-5" dirty="0">
                <a:latin typeface="Times New Roman"/>
                <a:cs typeface="Times New Roman"/>
              </a:rPr>
              <a:t>direction (east-west)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10" dirty="0">
                <a:latin typeface="Times New Roman"/>
                <a:cs typeface="Times New Roman"/>
              </a:rPr>
              <a:t>the red.  </a:t>
            </a:r>
            <a:r>
              <a:rPr sz="1400" spc="-5" dirty="0">
                <a:latin typeface="Times New Roman"/>
                <a:cs typeface="Times New Roman"/>
              </a:rPr>
              <a:t>Most </a:t>
            </a:r>
            <a:r>
              <a:rPr sz="1400" spc="-10" dirty="0">
                <a:latin typeface="Times New Roman"/>
                <a:cs typeface="Times New Roman"/>
              </a:rPr>
              <a:t>traffic </a:t>
            </a:r>
            <a:r>
              <a:rPr sz="1400" spc="5" dirty="0">
                <a:latin typeface="Times New Roman"/>
                <a:cs typeface="Times New Roman"/>
              </a:rPr>
              <a:t>signal </a:t>
            </a:r>
            <a:r>
              <a:rPr sz="1400" spc="-10" dirty="0">
                <a:latin typeface="Times New Roman"/>
                <a:cs typeface="Times New Roman"/>
              </a:rPr>
              <a:t>red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green </a:t>
            </a:r>
            <a:r>
              <a:rPr sz="1400" spc="-5" dirty="0">
                <a:latin typeface="Times New Roman"/>
                <a:cs typeface="Times New Roman"/>
              </a:rPr>
              <a:t>light </a:t>
            </a:r>
            <a:r>
              <a:rPr sz="1400" spc="-10" dirty="0">
                <a:latin typeface="Times New Roman"/>
                <a:cs typeface="Times New Roman"/>
              </a:rPr>
              <a:t>intervals are </a:t>
            </a:r>
            <a:r>
              <a:rPr sz="1400" spc="-5" dirty="0">
                <a:latin typeface="Times New Roman"/>
                <a:cs typeface="Times New Roman"/>
              </a:rPr>
              <a:t>predetermined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a calibrated timing  </a:t>
            </a:r>
            <a:r>
              <a:rPr sz="1400" spc="-10" dirty="0">
                <a:latin typeface="Times New Roman"/>
                <a:cs typeface="Times New Roman"/>
              </a:rPr>
              <a:t>mechanism.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525"/>
              </a:lnSpc>
            </a:pPr>
            <a:r>
              <a:rPr sz="1400" b="1" spc="-10" dirty="0">
                <a:latin typeface="Times New Roman"/>
                <a:cs typeface="Times New Roman"/>
              </a:rPr>
              <a:t>b-Control systems operated</a:t>
            </a:r>
            <a:r>
              <a:rPr sz="1400" b="1" spc="10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preset timing </a:t>
            </a:r>
            <a:r>
              <a:rPr sz="1400" spc="-10" dirty="0">
                <a:latin typeface="Times New Roman"/>
                <a:cs typeface="Times New Roman"/>
              </a:rPr>
              <a:t>mechanisms are </a:t>
            </a:r>
            <a:r>
              <a:rPr sz="1400" dirty="0">
                <a:latin typeface="Times New Roman"/>
                <a:cs typeface="Times New Roman"/>
              </a:rPr>
              <a:t>open-loop.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control </a:t>
            </a:r>
            <a:r>
              <a:rPr sz="1400" spc="-10" dirty="0">
                <a:latin typeface="Times New Roman"/>
                <a:cs typeface="Times New Roman"/>
              </a:rPr>
              <a:t>action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20"/>
              </a:lnSpc>
            </a:pP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equal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input, </a:t>
            </a:r>
            <a:r>
              <a:rPr sz="1400" spc="-10" dirty="0">
                <a:latin typeface="Times New Roman"/>
                <a:cs typeface="Times New Roman"/>
              </a:rPr>
              <a:t>the red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green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intervals.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20"/>
              </a:lnSpc>
            </a:pPr>
            <a:r>
              <a:rPr sz="1400" b="1" spc="-5" dirty="0">
                <a:latin typeface="Times New Roman"/>
                <a:cs typeface="Times New Roman"/>
              </a:rPr>
              <a:t>c-Besides </a:t>
            </a:r>
            <a:r>
              <a:rPr sz="1400" b="1" spc="-10" dirty="0">
                <a:latin typeface="Times New Roman"/>
                <a:cs typeface="Times New Roman"/>
              </a:rPr>
              <a:t>preventing </a:t>
            </a:r>
            <a:r>
              <a:rPr sz="1400" b="1" spc="-5" dirty="0">
                <a:latin typeface="Times New Roman"/>
                <a:cs typeface="Times New Roman"/>
              </a:rPr>
              <a:t>collisions, it is a </a:t>
            </a:r>
            <a:r>
              <a:rPr sz="1400" b="1" spc="-10" dirty="0">
                <a:latin typeface="Times New Roman"/>
                <a:cs typeface="Times New Roman"/>
              </a:rPr>
              <a:t>function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traffic signals to generally </a:t>
            </a:r>
            <a:r>
              <a:rPr sz="1400" dirty="0">
                <a:latin typeface="Times New Roman"/>
                <a:cs typeface="Times New Roman"/>
              </a:rPr>
              <a:t>control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10"/>
              </a:lnSpc>
            </a:pPr>
            <a:r>
              <a:rPr sz="1400" b="1" i="1" spc="-5" dirty="0">
                <a:latin typeface="Times New Roman"/>
                <a:cs typeface="Times New Roman"/>
              </a:rPr>
              <a:t>volume </a:t>
            </a:r>
            <a:r>
              <a:rPr sz="1400" spc="-5" dirty="0">
                <a:latin typeface="Times New Roman"/>
                <a:cs typeface="Times New Roman"/>
              </a:rPr>
              <a:t>of traffic.</a:t>
            </a:r>
            <a:endParaRPr sz="1400" dirty="0">
              <a:latin typeface="Times New Roman"/>
              <a:cs typeface="Times New Roman"/>
            </a:endParaRPr>
          </a:p>
          <a:p>
            <a:pPr marL="12700" marR="6350" algn="l">
              <a:lnSpc>
                <a:spcPct val="95700"/>
              </a:lnSpc>
              <a:spcBef>
                <a:spcPts val="35"/>
              </a:spcBef>
            </a:pPr>
            <a:r>
              <a:rPr sz="1400" spc="-10" dirty="0">
                <a:latin typeface="Times New Roman"/>
                <a:cs typeface="Times New Roman"/>
              </a:rPr>
              <a:t>For the </a:t>
            </a:r>
            <a:r>
              <a:rPr sz="1400" dirty="0">
                <a:latin typeface="Times New Roman"/>
                <a:cs typeface="Times New Roman"/>
              </a:rPr>
              <a:t>open-loop system </a:t>
            </a:r>
            <a:r>
              <a:rPr sz="1400" spc="-5" dirty="0">
                <a:latin typeface="Times New Roman"/>
                <a:cs typeface="Times New Roman"/>
              </a:rPr>
              <a:t>described above,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volume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traffic </a:t>
            </a:r>
            <a:r>
              <a:rPr sz="1400" spc="-5" dirty="0">
                <a:latin typeface="Times New Roman"/>
                <a:cs typeface="Times New Roman"/>
              </a:rPr>
              <a:t>does not influence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preset  </a:t>
            </a:r>
            <a:r>
              <a:rPr sz="1400" spc="-10" dirty="0">
                <a:latin typeface="Times New Roman"/>
                <a:cs typeface="Times New Roman"/>
              </a:rPr>
              <a:t>red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green </a:t>
            </a:r>
            <a:r>
              <a:rPr sz="1400" spc="-5" dirty="0">
                <a:latin typeface="Times New Roman"/>
                <a:cs typeface="Times New Roman"/>
              </a:rPr>
              <a:t>timing intervals.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order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make </a:t>
            </a:r>
            <a:r>
              <a:rPr sz="1400" spc="-5" dirty="0">
                <a:latin typeface="Times New Roman"/>
                <a:cs typeface="Times New Roman"/>
              </a:rPr>
              <a:t>traffic </a:t>
            </a:r>
            <a:r>
              <a:rPr sz="1400" spc="-10" dirty="0">
                <a:latin typeface="Times New Roman"/>
                <a:cs typeface="Times New Roman"/>
              </a:rPr>
              <a:t>flow </a:t>
            </a:r>
            <a:r>
              <a:rPr sz="1400" spc="-15" dirty="0">
                <a:latin typeface="Times New Roman"/>
                <a:cs typeface="Times New Roman"/>
              </a:rPr>
              <a:t>more </a:t>
            </a:r>
            <a:r>
              <a:rPr sz="1400" spc="-5" dirty="0">
                <a:latin typeface="Times New Roman"/>
                <a:cs typeface="Times New Roman"/>
              </a:rPr>
              <a:t>smoothly,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green light  </a:t>
            </a:r>
            <a:r>
              <a:rPr sz="1400" spc="-10" dirty="0">
                <a:latin typeface="Times New Roman"/>
                <a:cs typeface="Times New Roman"/>
              </a:rPr>
              <a:t>timing </a:t>
            </a:r>
            <a:r>
              <a:rPr sz="1400" spc="-5" dirty="0">
                <a:latin typeface="Times New Roman"/>
                <a:cs typeface="Times New Roman"/>
              </a:rPr>
              <a:t>interval </a:t>
            </a:r>
            <a:r>
              <a:rPr sz="1400" spc="-15" dirty="0">
                <a:latin typeface="Times New Roman"/>
                <a:cs typeface="Times New Roman"/>
              </a:rPr>
              <a:t>must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5" dirty="0">
                <a:latin typeface="Times New Roman"/>
                <a:cs typeface="Times New Roman"/>
              </a:rPr>
              <a:t>made </a:t>
            </a:r>
            <a:r>
              <a:rPr sz="1400" spc="-10" dirty="0">
                <a:latin typeface="Times New Roman"/>
                <a:cs typeface="Times New Roman"/>
              </a:rPr>
              <a:t>longer </a:t>
            </a:r>
            <a:r>
              <a:rPr sz="1400" dirty="0">
                <a:latin typeface="Times New Roman"/>
                <a:cs typeface="Times New Roman"/>
              </a:rPr>
              <a:t>than </a:t>
            </a:r>
            <a:r>
              <a:rPr sz="1400" spc="-10" dirty="0">
                <a:latin typeface="Times New Roman"/>
                <a:cs typeface="Times New Roman"/>
              </a:rPr>
              <a:t>the red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direction containing </a:t>
            </a:r>
            <a:r>
              <a:rPr sz="1400" spc="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greater  </a:t>
            </a:r>
            <a:r>
              <a:rPr sz="1400" spc="-10" dirty="0">
                <a:latin typeface="Times New Roman"/>
                <a:cs typeface="Times New Roman"/>
              </a:rPr>
              <a:t>traffic volume. </a:t>
            </a:r>
            <a:r>
              <a:rPr sz="1400" spc="-5" dirty="0">
                <a:latin typeface="Times New Roman"/>
                <a:cs typeface="Times New Roman"/>
              </a:rPr>
              <a:t>Often a traffic officer </a:t>
            </a:r>
            <a:r>
              <a:rPr sz="1400" spc="-10" dirty="0">
                <a:latin typeface="Times New Roman"/>
                <a:cs typeface="Times New Roman"/>
              </a:rPr>
              <a:t>performs this </a:t>
            </a:r>
            <a:r>
              <a:rPr sz="1400" dirty="0">
                <a:latin typeface="Times New Roman"/>
                <a:cs typeface="Times New Roman"/>
              </a:rPr>
              <a:t>task.The </a:t>
            </a:r>
            <a:r>
              <a:rPr sz="1400" spc="-5" dirty="0">
                <a:latin typeface="Times New Roman"/>
                <a:cs typeface="Times New Roman"/>
              </a:rPr>
              <a:t>ideal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would  automatically </a:t>
            </a:r>
            <a:r>
              <a:rPr sz="1400" spc="-10" dirty="0">
                <a:latin typeface="Times New Roman"/>
                <a:cs typeface="Times New Roman"/>
              </a:rPr>
              <a:t>measure </a:t>
            </a:r>
            <a:r>
              <a:rPr sz="1400" spc="-15" dirty="0">
                <a:latin typeface="Times New Roman"/>
                <a:cs typeface="Times New Roman"/>
              </a:rPr>
              <a:t>the volume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traffic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5" dirty="0">
                <a:latin typeface="Times New Roman"/>
                <a:cs typeface="Times New Roman"/>
              </a:rPr>
              <a:t>all </a:t>
            </a:r>
            <a:r>
              <a:rPr sz="1400" spc="-10" dirty="0">
                <a:latin typeface="Times New Roman"/>
                <a:cs typeface="Times New Roman"/>
              </a:rPr>
              <a:t>directions, </a:t>
            </a:r>
            <a:r>
              <a:rPr sz="1400" spc="-5" dirty="0">
                <a:latin typeface="Times New Roman"/>
                <a:cs typeface="Times New Roman"/>
              </a:rPr>
              <a:t>using appropriate sensing  </a:t>
            </a:r>
            <a:r>
              <a:rPr sz="1400" spc="-10" dirty="0">
                <a:latin typeface="Times New Roman"/>
                <a:cs typeface="Times New Roman"/>
              </a:rPr>
              <a:t>devices, compare them,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5" dirty="0">
                <a:latin typeface="Times New Roman"/>
                <a:cs typeface="Times New Roman"/>
              </a:rPr>
              <a:t>use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difference to </a:t>
            </a:r>
            <a:r>
              <a:rPr sz="1400" spc="5" dirty="0">
                <a:latin typeface="Times New Roman"/>
                <a:cs typeface="Times New Roman"/>
              </a:rPr>
              <a:t>control </a:t>
            </a:r>
            <a:r>
              <a:rPr sz="1400" spc="-10" dirty="0">
                <a:latin typeface="Times New Roman"/>
                <a:cs typeface="Times New Roman"/>
              </a:rPr>
              <a:t>the red </a:t>
            </a:r>
            <a:r>
              <a:rPr sz="1400" spc="-5" dirty="0">
                <a:latin typeface="Times New Roman"/>
                <a:cs typeface="Times New Roman"/>
              </a:rPr>
              <a:t>and green </a:t>
            </a:r>
            <a:r>
              <a:rPr sz="1400" spc="-10" dirty="0">
                <a:latin typeface="Times New Roman"/>
                <a:cs typeface="Times New Roman"/>
              </a:rPr>
              <a:t>time </a:t>
            </a:r>
            <a:r>
              <a:rPr sz="1400" spc="-5" dirty="0">
                <a:latin typeface="Times New Roman"/>
                <a:cs typeface="Times New Roman"/>
              </a:rPr>
              <a:t>intervals, an  ideal task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computer.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585"/>
              </a:lnSpc>
            </a:pPr>
            <a:r>
              <a:rPr sz="1400" b="1" i="1" spc="-5" dirty="0">
                <a:latin typeface="Times New Roman"/>
                <a:cs typeface="Times New Roman"/>
              </a:rPr>
              <a:t>( d )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b="1" i="1" spc="-5" dirty="0">
                <a:latin typeface="Arial"/>
                <a:cs typeface="Arial"/>
              </a:rPr>
              <a:t>( c 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closed-loop </a:t>
            </a:r>
            <a:r>
              <a:rPr sz="1400" spc="-10" dirty="0">
                <a:latin typeface="Times New Roman"/>
                <a:cs typeface="Times New Roman"/>
              </a:rPr>
              <a:t>because the </a:t>
            </a:r>
            <a:r>
              <a:rPr sz="1400" spc="-5" dirty="0">
                <a:latin typeface="Times New Roman"/>
                <a:cs typeface="Times New Roman"/>
              </a:rPr>
              <a:t>control action (the difference between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  <a:p>
            <a:pPr marL="12700" marR="15240" algn="l">
              <a:lnSpc>
                <a:spcPts val="161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volume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traffic in </a:t>
            </a:r>
            <a:r>
              <a:rPr sz="1400" dirty="0">
                <a:latin typeface="Times New Roman"/>
                <a:cs typeface="Times New Roman"/>
              </a:rPr>
              <a:t>each </a:t>
            </a:r>
            <a:r>
              <a:rPr sz="1400" spc="-5" dirty="0">
                <a:latin typeface="Times New Roman"/>
                <a:cs typeface="Times New Roman"/>
              </a:rPr>
              <a:t>direction)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function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 (actual </a:t>
            </a:r>
            <a:r>
              <a:rPr sz="1400" spc="-10" dirty="0">
                <a:latin typeface="Times New Roman"/>
                <a:cs typeface="Times New Roman"/>
              </a:rPr>
              <a:t>traffic volume </a:t>
            </a:r>
            <a:r>
              <a:rPr sz="1400" dirty="0">
                <a:latin typeface="Times New Roman"/>
                <a:cs typeface="Times New Roman"/>
              </a:rPr>
              <a:t>flowing  </a:t>
            </a:r>
            <a:r>
              <a:rPr sz="1400" spc="-5" dirty="0">
                <a:latin typeface="Times New Roman"/>
                <a:cs typeface="Times New Roman"/>
              </a:rPr>
              <a:t>past </a:t>
            </a:r>
            <a:r>
              <a:rPr sz="1400" spc="-15" dirty="0">
                <a:latin typeface="Times New Roman"/>
                <a:cs typeface="Times New Roman"/>
              </a:rPr>
              <a:t>the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intersection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565"/>
              </a:lnSpc>
            </a:pP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dirty="0">
                <a:latin typeface="Times New Roman"/>
                <a:cs typeface="Times New Roman"/>
              </a:rPr>
              <a:t>each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direction).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Problems</a:t>
            </a:r>
            <a:endParaRPr sz="1400" dirty="0">
              <a:latin typeface="Times New Roman"/>
              <a:cs typeface="Times New Roman"/>
            </a:endParaRPr>
          </a:p>
          <a:p>
            <a:pPr marL="12700" marR="15875" algn="l">
              <a:lnSpc>
                <a:spcPts val="1610"/>
              </a:lnSpc>
              <a:spcBef>
                <a:spcPts val="1240"/>
              </a:spcBef>
              <a:buSzPct val="92857"/>
              <a:buAutoNum type="arabicPlain"/>
              <a:tabLst>
                <a:tab pos="1606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Devise a </a:t>
            </a:r>
            <a:r>
              <a:rPr sz="1400" b="1" spc="-10" dirty="0">
                <a:latin typeface="Times New Roman"/>
                <a:cs typeface="Times New Roman"/>
              </a:rPr>
              <a:t>control </a:t>
            </a:r>
            <a:r>
              <a:rPr sz="1400" b="1" spc="-5" dirty="0">
                <a:latin typeface="Times New Roman"/>
                <a:cs typeface="Times New Roman"/>
              </a:rPr>
              <a:t>system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5" dirty="0">
                <a:latin typeface="Times New Roman"/>
                <a:cs typeface="Times New Roman"/>
              </a:rPr>
              <a:t>fill a </a:t>
            </a:r>
            <a:r>
              <a:rPr sz="1400" b="1" spc="-10" dirty="0">
                <a:latin typeface="Times New Roman"/>
                <a:cs typeface="Times New Roman"/>
              </a:rPr>
              <a:t>container </a:t>
            </a:r>
            <a:r>
              <a:rPr sz="1400" b="1" spc="-5" dirty="0">
                <a:latin typeface="Times New Roman"/>
                <a:cs typeface="Times New Roman"/>
              </a:rPr>
              <a:t>with </a:t>
            </a:r>
            <a:r>
              <a:rPr sz="1400" b="1" spc="-10" dirty="0">
                <a:latin typeface="Times New Roman"/>
                <a:cs typeface="Times New Roman"/>
              </a:rPr>
              <a:t>water </a:t>
            </a:r>
            <a:r>
              <a:rPr sz="1400" b="1" spc="-5" dirty="0">
                <a:latin typeface="Times New Roman"/>
                <a:cs typeface="Times New Roman"/>
              </a:rPr>
              <a:t>after it is </a:t>
            </a:r>
            <a:r>
              <a:rPr sz="1400" b="1" spc="-10" dirty="0">
                <a:latin typeface="Times New Roman"/>
                <a:cs typeface="Times New Roman"/>
              </a:rPr>
              <a:t>emptied </a:t>
            </a:r>
            <a:r>
              <a:rPr sz="1400" b="1" spc="-5" dirty="0">
                <a:latin typeface="Times New Roman"/>
                <a:cs typeface="Times New Roman"/>
              </a:rPr>
              <a:t>through a  stopcock at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bottom.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system </a:t>
            </a:r>
            <a:r>
              <a:rPr sz="1400" b="1" spc="-10" dirty="0">
                <a:latin typeface="Times New Roman"/>
                <a:cs typeface="Times New Roman"/>
              </a:rPr>
              <a:t>must </a:t>
            </a:r>
            <a:r>
              <a:rPr sz="1400" b="1" spc="-5" dirty="0">
                <a:latin typeface="Times New Roman"/>
                <a:cs typeface="Times New Roman"/>
              </a:rPr>
              <a:t>automatically </a:t>
            </a:r>
            <a:r>
              <a:rPr sz="1400" b="1" spc="-10" dirty="0">
                <a:latin typeface="Times New Roman"/>
                <a:cs typeface="Times New Roman"/>
              </a:rPr>
              <a:t>shut off </a:t>
            </a:r>
            <a:r>
              <a:rPr sz="1400" b="1" spc="-20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water when </a:t>
            </a:r>
            <a:r>
              <a:rPr sz="1400" b="1" spc="-5" dirty="0">
                <a:latin typeface="Times New Roman"/>
                <a:cs typeface="Times New Roman"/>
              </a:rPr>
              <a:t>the  </a:t>
            </a:r>
            <a:r>
              <a:rPr sz="1400" b="1" spc="-10" dirty="0">
                <a:latin typeface="Times New Roman"/>
                <a:cs typeface="Times New Roman"/>
              </a:rPr>
              <a:t>container </a:t>
            </a:r>
            <a:r>
              <a:rPr sz="1400" b="1" spc="-5" dirty="0">
                <a:latin typeface="Times New Roman"/>
                <a:cs typeface="Times New Roman"/>
              </a:rPr>
              <a:t>is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filled.</a:t>
            </a:r>
            <a:endParaRPr sz="1400" dirty="0">
              <a:latin typeface="Times New Roman"/>
              <a:cs typeface="Times New Roman"/>
            </a:endParaRPr>
          </a:p>
          <a:p>
            <a:pPr marL="160020" indent="-147955" algn="l">
              <a:lnSpc>
                <a:spcPts val="1525"/>
              </a:lnSpc>
              <a:buSzPct val="92857"/>
              <a:buAutoNum type="arabicPlain"/>
              <a:tabLst>
                <a:tab pos="1606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Devise</a:t>
            </a:r>
            <a:r>
              <a:rPr sz="1400" b="1" spc="1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</a:t>
            </a:r>
            <a:r>
              <a:rPr sz="1400" b="1" spc="18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simple</a:t>
            </a:r>
            <a:r>
              <a:rPr sz="1400" b="1" spc="17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control</a:t>
            </a:r>
            <a:r>
              <a:rPr sz="1400" b="1" spc="17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system</a:t>
            </a:r>
            <a:r>
              <a:rPr sz="1400" b="1" spc="19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which</a:t>
            </a:r>
            <a:r>
              <a:rPr sz="1400" b="1" spc="19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automatically</a:t>
            </a:r>
            <a:r>
              <a:rPr sz="1400" b="1" spc="17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turns</a:t>
            </a:r>
            <a:r>
              <a:rPr sz="1400" b="1" spc="2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on</a:t>
            </a:r>
            <a:r>
              <a:rPr sz="1400" b="1" spc="1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</a:t>
            </a:r>
            <a:r>
              <a:rPr sz="1400" b="1" spc="18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room</a:t>
            </a:r>
            <a:r>
              <a:rPr sz="1400" b="1" spc="16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lamp</a:t>
            </a:r>
            <a:r>
              <a:rPr sz="1400" b="1" spc="17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at</a:t>
            </a:r>
            <a:r>
              <a:rPr sz="1400" b="1" spc="19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dusk,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10"/>
              </a:lnSpc>
            </a:pPr>
            <a:r>
              <a:rPr sz="1400" b="1" spc="-10" dirty="0">
                <a:latin typeface="Times New Roman"/>
                <a:cs typeface="Times New Roman"/>
              </a:rPr>
              <a:t>and turns </a:t>
            </a:r>
            <a:r>
              <a:rPr sz="1400" b="1" spc="5" dirty="0">
                <a:latin typeface="Times New Roman"/>
                <a:cs typeface="Times New Roman"/>
              </a:rPr>
              <a:t>it </a:t>
            </a:r>
            <a:r>
              <a:rPr sz="1400" b="1" spc="-10" dirty="0">
                <a:latin typeface="Times New Roman"/>
                <a:cs typeface="Times New Roman"/>
              </a:rPr>
              <a:t>off </a:t>
            </a:r>
            <a:r>
              <a:rPr sz="1400" b="1" dirty="0">
                <a:latin typeface="Times New Roman"/>
                <a:cs typeface="Times New Roman"/>
              </a:rPr>
              <a:t>in</a:t>
            </a:r>
            <a:r>
              <a:rPr sz="1400" b="1" spc="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daylight</a:t>
            </a:r>
            <a:endParaRPr sz="1400" dirty="0">
              <a:latin typeface="Times New Roman"/>
              <a:cs typeface="Times New Roman"/>
            </a:endParaRPr>
          </a:p>
          <a:p>
            <a:pPr marL="160020" indent="-147955" algn="l">
              <a:lnSpc>
                <a:spcPts val="1610"/>
              </a:lnSpc>
              <a:buSzPct val="92857"/>
              <a:buAutoNum type="arabicPlain" startAt="3"/>
              <a:tabLst>
                <a:tab pos="1606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Devise a closed-loop automatic</a:t>
            </a:r>
            <a:r>
              <a:rPr sz="1400" b="1" spc="4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toaster.</a:t>
            </a:r>
            <a:endParaRPr sz="1400" dirty="0">
              <a:latin typeface="Times New Roman"/>
              <a:cs typeface="Times New Roman"/>
            </a:endParaRPr>
          </a:p>
          <a:p>
            <a:pPr marL="160020" indent="-147955" algn="l">
              <a:lnSpc>
                <a:spcPts val="1610"/>
              </a:lnSpc>
              <a:buSzPct val="92857"/>
              <a:buAutoNum type="arabicPlain" startAt="3"/>
              <a:tabLst>
                <a:tab pos="1606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Identify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input </a:t>
            </a:r>
            <a:r>
              <a:rPr sz="1400" b="1" spc="-5" dirty="0">
                <a:latin typeface="Times New Roman"/>
                <a:cs typeface="Times New Roman"/>
              </a:rPr>
              <a:t>and output </a:t>
            </a:r>
            <a:r>
              <a:rPr sz="1400" b="1" spc="-10" dirty="0">
                <a:latin typeface="Times New Roman"/>
                <a:cs typeface="Times New Roman"/>
              </a:rPr>
              <a:t>for </a:t>
            </a:r>
            <a:r>
              <a:rPr sz="1400" b="1" spc="5" dirty="0">
                <a:latin typeface="Times New Roman"/>
                <a:cs typeface="Times New Roman"/>
              </a:rPr>
              <a:t>an </a:t>
            </a:r>
            <a:r>
              <a:rPr sz="1400" b="1" spc="-5" dirty="0">
                <a:latin typeface="Times New Roman"/>
                <a:cs typeface="Times New Roman"/>
              </a:rPr>
              <a:t>automatic temperature-regulating</a:t>
            </a:r>
            <a:r>
              <a:rPr sz="1400" b="1" spc="10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oven.</a:t>
            </a:r>
            <a:endParaRPr sz="1400" dirty="0">
              <a:latin typeface="Times New Roman"/>
              <a:cs typeface="Times New Roman"/>
            </a:endParaRPr>
          </a:p>
          <a:p>
            <a:pPr marL="216535" indent="-204470" algn="l">
              <a:lnSpc>
                <a:spcPts val="1620"/>
              </a:lnSpc>
              <a:buFont typeface="Arial"/>
              <a:buAutoNum type="arabicPlain" startAt="3"/>
              <a:tabLst>
                <a:tab pos="21717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Identify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input </a:t>
            </a:r>
            <a:r>
              <a:rPr sz="1400" b="1" spc="-10" dirty="0">
                <a:latin typeface="Times New Roman"/>
                <a:cs typeface="Times New Roman"/>
              </a:rPr>
              <a:t>and output for </a:t>
            </a:r>
            <a:r>
              <a:rPr sz="1400" b="1" spc="5" dirty="0">
                <a:latin typeface="Times New Roman"/>
                <a:cs typeface="Times New Roman"/>
              </a:rPr>
              <a:t>an </a:t>
            </a:r>
            <a:r>
              <a:rPr sz="1400" b="1" spc="-5" dirty="0">
                <a:latin typeface="Times New Roman"/>
                <a:cs typeface="Times New Roman"/>
              </a:rPr>
              <a:t>automatic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refrigerator.</a:t>
            </a:r>
            <a:endParaRPr sz="1400" dirty="0">
              <a:latin typeface="Times New Roman"/>
              <a:cs typeface="Times New Roman"/>
            </a:endParaRPr>
          </a:p>
          <a:p>
            <a:pPr marL="160020" indent="-147955" algn="l">
              <a:lnSpc>
                <a:spcPts val="1655"/>
              </a:lnSpc>
              <a:buSzPct val="92857"/>
              <a:buAutoNum type="arabicPlain" startAt="3"/>
              <a:tabLst>
                <a:tab pos="1606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Identify an input and </a:t>
            </a:r>
            <a:r>
              <a:rPr sz="1400" b="1" spc="-5" dirty="0">
                <a:latin typeface="Courier New"/>
                <a:cs typeface="Courier New"/>
              </a:rPr>
              <a:t>an </a:t>
            </a:r>
            <a:r>
              <a:rPr sz="1400" b="1" spc="-10" dirty="0">
                <a:latin typeface="Times New Roman"/>
                <a:cs typeface="Times New Roman"/>
              </a:rPr>
              <a:t>output </a:t>
            </a:r>
            <a:r>
              <a:rPr sz="1400" b="1" spc="-5" dirty="0">
                <a:latin typeface="Times New Roman"/>
                <a:cs typeface="Times New Roman"/>
              </a:rPr>
              <a:t>for an electric automatic coffeemaker. Is </a:t>
            </a:r>
            <a:r>
              <a:rPr sz="1400" b="1" spc="-20" dirty="0">
                <a:latin typeface="Times New Roman"/>
                <a:cs typeface="Times New Roman"/>
              </a:rPr>
              <a:t>the</a:t>
            </a:r>
            <a:r>
              <a:rPr sz="1400" b="1" spc="1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system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45"/>
              </a:lnSpc>
              <a:spcBef>
                <a:spcPts val="45"/>
              </a:spcBef>
            </a:pPr>
            <a:r>
              <a:rPr sz="1400" b="1" spc="-5" dirty="0">
                <a:latin typeface="Times New Roman"/>
                <a:cs typeface="Times New Roman"/>
              </a:rPr>
              <a:t>open-loop </a:t>
            </a:r>
            <a:r>
              <a:rPr sz="1400" b="1" spc="-20" dirty="0">
                <a:latin typeface="Times New Roman"/>
                <a:cs typeface="Times New Roman"/>
              </a:rPr>
              <a:t>or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closed-loop?</a:t>
            </a:r>
            <a:endParaRPr sz="1400" dirty="0">
              <a:latin typeface="Times New Roman"/>
              <a:cs typeface="Times New Roman"/>
            </a:endParaRPr>
          </a:p>
          <a:p>
            <a:pPr marL="12700" marR="8890" algn="l">
              <a:lnSpc>
                <a:spcPts val="1610"/>
              </a:lnSpc>
              <a:spcBef>
                <a:spcPts val="80"/>
              </a:spcBef>
              <a:buSzPct val="92857"/>
              <a:buAutoNum type="arabicPlain" startAt="7"/>
              <a:tabLst>
                <a:tab pos="1606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Devise a control </a:t>
            </a:r>
            <a:r>
              <a:rPr sz="1400" b="1" dirty="0">
                <a:latin typeface="Times New Roman"/>
                <a:cs typeface="Times New Roman"/>
              </a:rPr>
              <a:t>system to </a:t>
            </a:r>
            <a:r>
              <a:rPr sz="1400" b="1" spc="-5" dirty="0">
                <a:latin typeface="Times New Roman"/>
                <a:cs typeface="Times New Roman"/>
              </a:rPr>
              <a:t>automatically raise </a:t>
            </a:r>
            <a:r>
              <a:rPr sz="1400" b="1" spc="-10" dirty="0">
                <a:latin typeface="Times New Roman"/>
                <a:cs typeface="Times New Roman"/>
              </a:rPr>
              <a:t>and lower </a:t>
            </a:r>
            <a:r>
              <a:rPr sz="1400" b="1" spc="-5" dirty="0">
                <a:latin typeface="Times New Roman"/>
                <a:cs typeface="Times New Roman"/>
              </a:rPr>
              <a:t>a </a:t>
            </a:r>
            <a:r>
              <a:rPr sz="1400" b="1" dirty="0">
                <a:latin typeface="Times New Roman"/>
                <a:cs typeface="Times New Roman"/>
              </a:rPr>
              <a:t>lift-bridge to </a:t>
            </a:r>
            <a:r>
              <a:rPr sz="1400" b="1" spc="-5" dirty="0">
                <a:latin typeface="Times New Roman"/>
                <a:cs typeface="Times New Roman"/>
              </a:rPr>
              <a:t>permit </a:t>
            </a:r>
            <a:r>
              <a:rPr sz="1400" b="1" spc="-10" dirty="0">
                <a:latin typeface="Times New Roman"/>
                <a:cs typeface="Times New Roman"/>
              </a:rPr>
              <a:t>ships 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5" dirty="0">
                <a:latin typeface="Times New Roman"/>
                <a:cs typeface="Times New Roman"/>
              </a:rPr>
              <a:t>pass. No </a:t>
            </a:r>
            <a:r>
              <a:rPr sz="1400" b="1" spc="-10" dirty="0">
                <a:latin typeface="Times New Roman"/>
                <a:cs typeface="Times New Roman"/>
              </a:rPr>
              <a:t>continuous human operator </a:t>
            </a:r>
            <a:r>
              <a:rPr sz="1400" b="1" spc="-5" dirty="0">
                <a:latin typeface="Times New Roman"/>
                <a:cs typeface="Times New Roman"/>
              </a:rPr>
              <a:t>is </a:t>
            </a:r>
            <a:r>
              <a:rPr sz="1400" b="1" spc="-10" dirty="0">
                <a:latin typeface="Times New Roman"/>
                <a:cs typeface="Times New Roman"/>
              </a:rPr>
              <a:t>permissible.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system </a:t>
            </a:r>
            <a:r>
              <a:rPr sz="1400" b="1" spc="-10" dirty="0">
                <a:latin typeface="Times New Roman"/>
                <a:cs typeface="Times New Roman"/>
              </a:rPr>
              <a:t>must </a:t>
            </a:r>
            <a:r>
              <a:rPr sz="1400" b="1" spc="-5" dirty="0">
                <a:latin typeface="Times New Roman"/>
                <a:cs typeface="Times New Roman"/>
              </a:rPr>
              <a:t>function  </a:t>
            </a:r>
            <a:r>
              <a:rPr sz="1400" b="1" spc="-10" dirty="0">
                <a:latin typeface="Times New Roman"/>
                <a:cs typeface="Times New Roman"/>
              </a:rPr>
              <a:t>entirely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automatically.</a:t>
            </a:r>
            <a:endParaRPr sz="1400" dirty="0">
              <a:latin typeface="Times New Roman"/>
              <a:cs typeface="Times New Roman"/>
            </a:endParaRPr>
          </a:p>
          <a:p>
            <a:pPr marL="160020" indent="-147955" algn="l">
              <a:lnSpc>
                <a:spcPts val="1525"/>
              </a:lnSpc>
              <a:buSzPct val="92857"/>
              <a:buAutoNum type="arabicPlain" startAt="7"/>
              <a:tabLst>
                <a:tab pos="160655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Explain the  operation  and  identify  </a:t>
            </a:r>
            <a:r>
              <a:rPr sz="1400" b="1" spc="-15" dirty="0">
                <a:latin typeface="Times New Roman"/>
                <a:cs typeface="Times New Roman"/>
              </a:rPr>
              <a:t>the  </a:t>
            </a:r>
            <a:r>
              <a:rPr sz="1400" b="1" spc="-5" dirty="0">
                <a:latin typeface="Times New Roman"/>
                <a:cs typeface="Times New Roman"/>
              </a:rPr>
              <a:t>pertinent  quantities  and  components  </a:t>
            </a:r>
            <a:r>
              <a:rPr sz="1400" b="1" spc="-20" dirty="0">
                <a:latin typeface="Times New Roman"/>
                <a:cs typeface="Times New Roman"/>
              </a:rPr>
              <a:t>of</a:t>
            </a:r>
            <a:r>
              <a:rPr sz="1400" b="1" spc="6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an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45"/>
              </a:lnSpc>
            </a:pPr>
            <a:r>
              <a:rPr sz="1400" b="1" spc="-5" dirty="0">
                <a:latin typeface="Times New Roman"/>
                <a:cs typeface="Times New Roman"/>
              </a:rPr>
              <a:t>automatic,  radar-controlled  antiaircraft  </a:t>
            </a:r>
            <a:r>
              <a:rPr sz="1400" b="1" spc="-15" dirty="0">
                <a:latin typeface="Times New Roman"/>
                <a:cs typeface="Times New Roman"/>
              </a:rPr>
              <a:t>gun.  </a:t>
            </a:r>
            <a:r>
              <a:rPr sz="1400" b="1" spc="-5" dirty="0">
                <a:latin typeface="Times New Roman"/>
                <a:cs typeface="Times New Roman"/>
              </a:rPr>
              <a:t>Assume  that  </a:t>
            </a:r>
            <a:r>
              <a:rPr sz="1400" b="1" spc="-5" dirty="0">
                <a:latin typeface="Courier New"/>
                <a:cs typeface="Courier New"/>
              </a:rPr>
              <a:t>no </a:t>
            </a:r>
            <a:r>
              <a:rPr sz="1400" b="1" spc="-10" dirty="0">
                <a:latin typeface="Times New Roman"/>
                <a:cs typeface="Times New Roman"/>
              </a:rPr>
              <a:t>operator</a:t>
            </a:r>
            <a:r>
              <a:rPr sz="1400" b="1" spc="33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is </a:t>
            </a:r>
            <a:r>
              <a:rPr sz="1400" b="1" spc="3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required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50"/>
              </a:spcBef>
            </a:pPr>
            <a:r>
              <a:rPr sz="1400" b="1" spc="-10" dirty="0">
                <a:latin typeface="Times New Roman"/>
                <a:cs typeface="Times New Roman"/>
              </a:rPr>
              <a:t>except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5" dirty="0">
                <a:latin typeface="Times New Roman"/>
                <a:cs typeface="Times New Roman"/>
              </a:rPr>
              <a:t>initially put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system </a:t>
            </a:r>
            <a:r>
              <a:rPr sz="1400" b="1" dirty="0">
                <a:latin typeface="Times New Roman"/>
                <a:cs typeface="Times New Roman"/>
              </a:rPr>
              <a:t>into </a:t>
            </a:r>
            <a:r>
              <a:rPr sz="1400" b="1" spc="5" dirty="0">
                <a:latin typeface="Times New Roman"/>
                <a:cs typeface="Times New Roman"/>
              </a:rPr>
              <a:t>an </a:t>
            </a:r>
            <a:r>
              <a:rPr sz="1400" b="1" spc="-5" dirty="0">
                <a:latin typeface="Times New Roman"/>
                <a:cs typeface="Times New Roman"/>
              </a:rPr>
              <a:t>operational mode.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73855" y="9911309"/>
            <a:ext cx="172085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100" spc="25" dirty="0">
                <a:latin typeface="Times New Roman"/>
                <a:cs typeface="Times New Roman"/>
              </a:rPr>
              <a:t>16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800" y="896365"/>
            <a:ext cx="823594" cy="177165"/>
          </a:xfrm>
          <a:custGeom>
            <a:avLst/>
            <a:gdLst/>
            <a:ahLst/>
            <a:cxnLst/>
            <a:rect l="l" t="t" r="r" b="b"/>
            <a:pathLst>
              <a:path w="823594" h="177165">
                <a:moveTo>
                  <a:pt x="0" y="176783"/>
                </a:moveTo>
                <a:lnTo>
                  <a:pt x="823264" y="176783"/>
                </a:lnTo>
                <a:lnTo>
                  <a:pt x="823264" y="0"/>
                </a:lnTo>
                <a:lnTo>
                  <a:pt x="0" y="0"/>
                </a:lnTo>
                <a:lnTo>
                  <a:pt x="0" y="176783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100" y="871473"/>
            <a:ext cx="6686550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239966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lecture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three	</a:t>
            </a:r>
            <a:r>
              <a:rPr sz="1200" b="1" dirty="0">
                <a:latin typeface="Times New Roman"/>
                <a:cs typeface="Times New Roman"/>
              </a:rPr>
              <a:t>BLOCK </a:t>
            </a:r>
            <a:r>
              <a:rPr sz="1200" b="1" spc="-5" dirty="0">
                <a:latin typeface="Times New Roman"/>
                <a:cs typeface="Times New Roman"/>
              </a:rPr>
              <a:t>DIAGRAMS: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FUNDAMENTALS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700"/>
              </a:lnSpc>
            </a:pPr>
            <a:r>
              <a:rPr sz="1400" b="1" spc="-10" dirty="0">
                <a:latin typeface="Times New Roman"/>
                <a:cs typeface="Times New Roman"/>
              </a:rPr>
              <a:t>A block </a:t>
            </a:r>
            <a:r>
              <a:rPr sz="1400" b="1" spc="-5" dirty="0">
                <a:latin typeface="Times New Roman"/>
                <a:cs typeface="Times New Roman"/>
              </a:rPr>
              <a:t>diagram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 shorthand, pictorial representation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cause-and-effect </a:t>
            </a:r>
            <a:r>
              <a:rPr sz="1400" spc="-5" dirty="0">
                <a:latin typeface="Times New Roman"/>
                <a:cs typeface="Times New Roman"/>
              </a:rPr>
              <a:t>relationship  between </a:t>
            </a:r>
            <a:r>
              <a:rPr sz="1400" spc="-10" dirty="0">
                <a:latin typeface="Times New Roman"/>
                <a:cs typeface="Times New Roman"/>
              </a:rPr>
              <a:t>the input </a:t>
            </a:r>
            <a:r>
              <a:rPr sz="1400" spc="-5" dirty="0">
                <a:latin typeface="Times New Roman"/>
                <a:cs typeface="Times New Roman"/>
              </a:rPr>
              <a:t>and output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physical </a:t>
            </a:r>
            <a:r>
              <a:rPr sz="1400" spc="-10" dirty="0">
                <a:latin typeface="Times New Roman"/>
                <a:cs typeface="Times New Roman"/>
              </a:rPr>
              <a:t>system. It </a:t>
            </a:r>
            <a:r>
              <a:rPr sz="1400" spc="-5" dirty="0">
                <a:latin typeface="Times New Roman"/>
                <a:cs typeface="Times New Roman"/>
              </a:rPr>
              <a:t>provides a convenient and useful  </a:t>
            </a:r>
            <a:r>
              <a:rPr sz="1400" spc="-10" dirty="0">
                <a:latin typeface="Times New Roman"/>
                <a:cs typeface="Times New Roman"/>
              </a:rPr>
              <a:t>method for </a:t>
            </a:r>
            <a:r>
              <a:rPr sz="1400" spc="-5" dirty="0">
                <a:latin typeface="Times New Roman"/>
                <a:cs typeface="Times New Roman"/>
              </a:rPr>
              <a:t>characterizing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20" dirty="0">
                <a:latin typeface="Times New Roman"/>
                <a:cs typeface="Times New Roman"/>
              </a:rPr>
              <a:t>„functional </a:t>
            </a:r>
            <a:r>
              <a:rPr sz="1400" spc="-10" dirty="0">
                <a:latin typeface="Times New Roman"/>
                <a:cs typeface="Times New Roman"/>
              </a:rPr>
              <a:t>relationships </a:t>
            </a:r>
            <a:r>
              <a:rPr sz="1400" spc="-5" dirty="0">
                <a:latin typeface="Times New Roman"/>
                <a:cs typeface="Times New Roman"/>
              </a:rPr>
              <a:t>among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various </a:t>
            </a:r>
            <a:r>
              <a:rPr sz="1400" spc="-5" dirty="0">
                <a:latin typeface="Times New Roman"/>
                <a:cs typeface="Times New Roman"/>
              </a:rPr>
              <a:t>components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 control </a:t>
            </a:r>
            <a:r>
              <a:rPr sz="1400" spc="-10" dirty="0">
                <a:latin typeface="Times New Roman"/>
                <a:cs typeface="Times New Roman"/>
              </a:rPr>
              <a:t>system.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b="1" i="1" spc="-5" dirty="0">
                <a:latin typeface="Times New Roman"/>
                <a:cs typeface="Times New Roman"/>
              </a:rPr>
              <a:t>components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alternatively called </a:t>
            </a:r>
            <a:r>
              <a:rPr sz="1400" b="1" i="1" spc="-5" dirty="0">
                <a:latin typeface="Times New Roman"/>
                <a:cs typeface="Times New Roman"/>
              </a:rPr>
              <a:t>elements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system. </a:t>
            </a:r>
            <a:r>
              <a:rPr sz="1400" spc="-10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simplest form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block diagram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the single </a:t>
            </a:r>
            <a:r>
              <a:rPr sz="1400" b="1" i="1" spc="-5" dirty="0">
                <a:latin typeface="Times New Roman"/>
                <a:cs typeface="Times New Roman"/>
              </a:rPr>
              <a:t>block,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-10" dirty="0">
                <a:latin typeface="Times New Roman"/>
                <a:cs typeface="Times New Roman"/>
              </a:rPr>
              <a:t>one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5" dirty="0">
                <a:latin typeface="Times New Roman"/>
                <a:cs typeface="Times New Roman"/>
              </a:rPr>
              <a:t>one </a:t>
            </a:r>
            <a:r>
              <a:rPr sz="1400" spc="-5" dirty="0">
                <a:latin typeface="Times New Roman"/>
                <a:cs typeface="Times New Roman"/>
              </a:rPr>
              <a:t>output, as  shown in </a:t>
            </a:r>
            <a:r>
              <a:rPr sz="1400" spc="-15" dirty="0">
                <a:latin typeface="Times New Roman"/>
                <a:cs typeface="Times New Roman"/>
              </a:rPr>
              <a:t>Fig.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2-1.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7100" y="3511676"/>
            <a:ext cx="6684009" cy="23291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0795" indent="45720" algn="l">
              <a:lnSpc>
                <a:spcPct val="95800"/>
              </a:lnSpc>
              <a:spcBef>
                <a:spcPts val="160"/>
              </a:spcBef>
            </a:pP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interior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rectangle representing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block </a:t>
            </a:r>
            <a:r>
              <a:rPr sz="1400" spc="-5" dirty="0">
                <a:latin typeface="Times New Roman"/>
                <a:cs typeface="Times New Roman"/>
              </a:rPr>
              <a:t>usually contains a description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or </a:t>
            </a:r>
            <a:r>
              <a:rPr sz="1400" spc="-15" dirty="0">
                <a:latin typeface="Times New Roman"/>
                <a:cs typeface="Times New Roman"/>
              </a:rPr>
              <a:t>the  name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element, or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symbol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mathematical </a:t>
            </a:r>
            <a:r>
              <a:rPr sz="1400" spc="-5" dirty="0">
                <a:latin typeface="Times New Roman"/>
                <a:cs typeface="Times New Roman"/>
              </a:rPr>
              <a:t>operation to be performed on </a:t>
            </a:r>
            <a:r>
              <a:rPr sz="1400" spc="-10" dirty="0">
                <a:latin typeface="Times New Roman"/>
                <a:cs typeface="Times New Roman"/>
              </a:rPr>
              <a:t>the  input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yield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b="1" i="1" spc="-5" dirty="0">
                <a:latin typeface="Times New Roman"/>
                <a:cs typeface="Times New Roman"/>
              </a:rPr>
              <a:t>arrows </a:t>
            </a:r>
            <a:r>
              <a:rPr sz="1400" spc="-10" dirty="0">
                <a:latin typeface="Times New Roman"/>
                <a:cs typeface="Times New Roman"/>
              </a:rPr>
              <a:t>represent the </a:t>
            </a:r>
            <a:r>
              <a:rPr sz="1400" spc="-5" dirty="0">
                <a:latin typeface="Times New Roman"/>
                <a:cs typeface="Times New Roman"/>
              </a:rPr>
              <a:t>direction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information or </a:t>
            </a:r>
            <a:r>
              <a:rPr sz="1400" dirty="0">
                <a:latin typeface="Times New Roman"/>
                <a:cs typeface="Times New Roman"/>
              </a:rPr>
              <a:t>signal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flow.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ts val="1610"/>
              </a:lnSpc>
              <a:spcBef>
                <a:spcPts val="1240"/>
              </a:spcBef>
            </a:pPr>
            <a:r>
              <a:rPr sz="1400" spc="-10" dirty="0">
                <a:latin typeface="Times New Roman"/>
                <a:cs typeface="Times New Roman"/>
              </a:rPr>
              <a:t>The operations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addition and subtraction </a:t>
            </a:r>
            <a:r>
              <a:rPr sz="1400" spc="-10" dirty="0">
                <a:latin typeface="Times New Roman"/>
                <a:cs typeface="Times New Roman"/>
              </a:rPr>
              <a:t>have </a:t>
            </a:r>
            <a:r>
              <a:rPr sz="1400" spc="-5" dirty="0">
                <a:latin typeface="Times New Roman"/>
                <a:cs typeface="Times New Roman"/>
              </a:rPr>
              <a:t>a special </a:t>
            </a:r>
            <a:r>
              <a:rPr sz="1400" spc="-10" dirty="0">
                <a:latin typeface="Times New Roman"/>
                <a:cs typeface="Times New Roman"/>
              </a:rPr>
              <a:t>representation. The </a:t>
            </a:r>
            <a:r>
              <a:rPr sz="1400" dirty="0">
                <a:latin typeface="Times New Roman"/>
                <a:cs typeface="Times New Roman"/>
              </a:rPr>
              <a:t>block </a:t>
            </a:r>
            <a:r>
              <a:rPr sz="1400" spc="-10" dirty="0">
                <a:latin typeface="Times New Roman"/>
                <a:cs typeface="Times New Roman"/>
              </a:rPr>
              <a:t>becomes  </a:t>
            </a:r>
            <a:r>
              <a:rPr sz="1400" spc="-5" dirty="0">
                <a:latin typeface="Times New Roman"/>
                <a:cs typeface="Times New Roman"/>
              </a:rPr>
              <a:t>a small circle, called a </a:t>
            </a:r>
            <a:r>
              <a:rPr sz="1400" b="1" spc="-5" dirty="0">
                <a:latin typeface="Times New Roman"/>
                <a:cs typeface="Times New Roman"/>
              </a:rPr>
              <a:t>summing </a:t>
            </a:r>
            <a:r>
              <a:rPr sz="1400" b="1" spc="-10" dirty="0">
                <a:latin typeface="Times New Roman"/>
                <a:cs typeface="Times New Roman"/>
              </a:rPr>
              <a:t>point, </a:t>
            </a:r>
            <a:r>
              <a:rPr sz="1400" spc="-10" dirty="0">
                <a:latin typeface="Times New Roman"/>
                <a:cs typeface="Times New Roman"/>
              </a:rPr>
              <a:t>with the </a:t>
            </a:r>
            <a:r>
              <a:rPr sz="1400" spc="-5" dirty="0">
                <a:latin typeface="Times New Roman"/>
                <a:cs typeface="Times New Roman"/>
              </a:rPr>
              <a:t>appropriate </a:t>
            </a:r>
            <a:r>
              <a:rPr sz="1400" spc="-10" dirty="0">
                <a:latin typeface="Times New Roman"/>
                <a:cs typeface="Times New Roman"/>
              </a:rPr>
              <a:t>plus </a:t>
            </a:r>
            <a:r>
              <a:rPr sz="1400" spc="-5" dirty="0">
                <a:latin typeface="Times New Roman"/>
                <a:cs typeface="Times New Roman"/>
              </a:rPr>
              <a:t>or </a:t>
            </a:r>
            <a:r>
              <a:rPr sz="1400" spc="-10" dirty="0">
                <a:latin typeface="Times New Roman"/>
                <a:cs typeface="Times New Roman"/>
              </a:rPr>
              <a:t>minus </a:t>
            </a:r>
            <a:r>
              <a:rPr sz="1400" dirty="0">
                <a:latin typeface="Times New Roman"/>
                <a:cs typeface="Times New Roman"/>
              </a:rPr>
              <a:t>sign </a:t>
            </a:r>
            <a:r>
              <a:rPr sz="1400" spc="-5" dirty="0">
                <a:latin typeface="Times New Roman"/>
                <a:cs typeface="Times New Roman"/>
              </a:rPr>
              <a:t>associated  </a:t>
            </a:r>
            <a:r>
              <a:rPr sz="1400" dirty="0">
                <a:latin typeface="Times New Roman"/>
                <a:cs typeface="Times New Roman"/>
              </a:rPr>
              <a:t>with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arrows </a:t>
            </a:r>
            <a:r>
              <a:rPr sz="1400" spc="-5" dirty="0">
                <a:latin typeface="Times New Roman"/>
                <a:cs typeface="Times New Roman"/>
              </a:rPr>
              <a:t>entering </a:t>
            </a:r>
            <a:r>
              <a:rPr sz="1400" spc="-10" dirty="0">
                <a:latin typeface="Times New Roman"/>
                <a:cs typeface="Times New Roman"/>
              </a:rPr>
              <a:t>the circle.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output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algebraic </a:t>
            </a:r>
            <a:r>
              <a:rPr sz="1400" spc="-5" dirty="0">
                <a:latin typeface="Times New Roman"/>
                <a:cs typeface="Times New Roman"/>
              </a:rPr>
              <a:t>sum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inputs. </a:t>
            </a:r>
            <a:r>
              <a:rPr sz="1400" spc="-10" dirty="0">
                <a:latin typeface="Times New Roman"/>
                <a:cs typeface="Times New Roman"/>
              </a:rPr>
              <a:t>Any  number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inputs </a:t>
            </a:r>
            <a:r>
              <a:rPr sz="1400" spc="-15" dirty="0">
                <a:latin typeface="Times New Roman"/>
                <a:cs typeface="Times New Roman"/>
              </a:rPr>
              <a:t>may </a:t>
            </a:r>
            <a:r>
              <a:rPr sz="1400" dirty="0">
                <a:latin typeface="Times New Roman"/>
                <a:cs typeface="Times New Roman"/>
              </a:rPr>
              <a:t>enter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summing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point.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105"/>
              </a:spcBef>
            </a:pPr>
            <a:r>
              <a:rPr sz="1400" b="1" spc="-5" dirty="0">
                <a:latin typeface="Times New Roman"/>
                <a:cs typeface="Times New Roman"/>
              </a:rPr>
              <a:t>Feedback Control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Systems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105"/>
              </a:spcBef>
            </a:pP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dirty="0">
                <a:latin typeface="Times New Roman"/>
                <a:cs typeface="Times New Roman"/>
              </a:rPr>
              <a:t>1.1 </a:t>
            </a:r>
            <a:r>
              <a:rPr sz="1400" spc="-5" dirty="0">
                <a:latin typeface="Times New Roman"/>
                <a:cs typeface="Times New Roman"/>
              </a:rPr>
              <a:t>represents a </a:t>
            </a:r>
            <a:r>
              <a:rPr sz="1400" spc="-10" dirty="0">
                <a:latin typeface="Times New Roman"/>
                <a:cs typeface="Times New Roman"/>
              </a:rPr>
              <a:t>feedback </a:t>
            </a:r>
            <a:r>
              <a:rPr sz="1400" spc="-5" dirty="0">
                <a:latin typeface="Times New Roman"/>
                <a:cs typeface="Times New Roman"/>
              </a:rPr>
              <a:t>control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system.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8551544"/>
            <a:ext cx="6685280" cy="117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l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Fig. </a:t>
            </a:r>
            <a:r>
              <a:rPr sz="1200" dirty="0">
                <a:latin typeface="Times New Roman"/>
                <a:cs typeface="Times New Roman"/>
              </a:rPr>
              <a:t>1.1 </a:t>
            </a: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feedback </a:t>
            </a:r>
            <a:r>
              <a:rPr sz="1200" dirty="0">
                <a:latin typeface="Times New Roman"/>
                <a:cs typeface="Times New Roman"/>
              </a:rPr>
              <a:t>control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</a:p>
          <a:p>
            <a:pPr algn="l"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800"/>
              </a:lnSpc>
            </a:pPr>
            <a:r>
              <a:rPr sz="1400" spc="-10" dirty="0">
                <a:latin typeface="Times New Roman"/>
                <a:cs typeface="Times New Roman"/>
              </a:rPr>
              <a:t>A feedback </a:t>
            </a:r>
            <a:r>
              <a:rPr sz="1400" dirty="0">
                <a:latin typeface="Times New Roman"/>
                <a:cs typeface="Times New Roman"/>
              </a:rPr>
              <a:t>control 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represented as an interconnection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blocks </a:t>
            </a:r>
            <a:r>
              <a:rPr sz="1400" spc="-5" dirty="0">
                <a:latin typeface="Times New Roman"/>
                <a:cs typeface="Times New Roman"/>
              </a:rPr>
              <a:t>characterized by </a:t>
            </a:r>
            <a:r>
              <a:rPr sz="1400" spc="20" dirty="0">
                <a:latin typeface="Times New Roman"/>
                <a:cs typeface="Times New Roman"/>
              </a:rPr>
              <a:t>an  </a:t>
            </a:r>
            <a:r>
              <a:rPr sz="1400" spc="-10" dirty="0">
                <a:latin typeface="Times New Roman"/>
                <a:cs typeface="Times New Roman"/>
              </a:rPr>
              <a:t>input output relation. This </a:t>
            </a:r>
            <a:r>
              <a:rPr sz="1400" spc="-15" dirty="0">
                <a:latin typeface="Times New Roman"/>
                <a:cs typeface="Times New Roman"/>
              </a:rPr>
              <a:t>method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representing a control 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known as a </a:t>
            </a:r>
            <a:r>
              <a:rPr sz="1400" spc="-10" dirty="0">
                <a:latin typeface="Times New Roman"/>
                <a:cs typeface="Times New Roman"/>
              </a:rPr>
              <a:t>block  </a:t>
            </a:r>
            <a:r>
              <a:rPr sz="1400" spc="-5" dirty="0">
                <a:latin typeface="Times New Roman"/>
                <a:cs typeface="Times New Roman"/>
              </a:rPr>
              <a:t>diagram representation. </a:t>
            </a:r>
            <a:r>
              <a:rPr sz="1400" spc="-15" dirty="0">
                <a:latin typeface="Times New Roman"/>
                <a:cs typeface="Times New Roman"/>
              </a:rPr>
              <a:t>While </a:t>
            </a:r>
            <a:r>
              <a:rPr sz="1400" spc="-10" dirty="0">
                <a:latin typeface="Times New Roman"/>
                <a:cs typeface="Times New Roman"/>
              </a:rPr>
              <a:t>other methods are also used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represent the </a:t>
            </a:r>
            <a:r>
              <a:rPr sz="1400" spc="-5" dirty="0">
                <a:latin typeface="Times New Roman"/>
                <a:cs typeface="Times New Roman"/>
              </a:rPr>
              <a:t>control </a:t>
            </a:r>
            <a:r>
              <a:rPr sz="1400" spc="-10" dirty="0">
                <a:latin typeface="Times New Roman"/>
                <a:cs typeface="Times New Roman"/>
              </a:rPr>
              <a:t>system,  </a:t>
            </a:r>
            <a:r>
              <a:rPr sz="1400" spc="-15" dirty="0">
                <a:latin typeface="Times New Roman"/>
                <a:cs typeface="Times New Roman"/>
              </a:rPr>
              <a:t>this </a:t>
            </a:r>
            <a:r>
              <a:rPr sz="1400" spc="-20" dirty="0">
                <a:latin typeface="Times New Roman"/>
                <a:cs typeface="Times New Roman"/>
              </a:rPr>
              <a:t>is more </a:t>
            </a:r>
            <a:r>
              <a:rPr sz="1400" spc="-10" dirty="0">
                <a:latin typeface="Times New Roman"/>
                <a:cs typeface="Times New Roman"/>
              </a:rPr>
              <a:t>popular.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b="1" spc="-10" dirty="0">
                <a:latin typeface="Times New Roman"/>
                <a:cs typeface="Times New Roman"/>
              </a:rPr>
              <a:t>input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entire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called as a </a:t>
            </a:r>
            <a:r>
              <a:rPr sz="1400" spc="-10" dirty="0">
                <a:latin typeface="Times New Roman"/>
                <a:cs typeface="Times New Roman"/>
              </a:rPr>
              <a:t>reference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4950" y="2765932"/>
            <a:ext cx="2276475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9938" y="6113928"/>
            <a:ext cx="5372621" cy="2253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17</a:t>
            </a:fld>
            <a:endParaRPr spc="3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3855" y="9896043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5" dirty="0">
                <a:latin typeface="Times New Roman"/>
                <a:cs typeface="Times New Roman"/>
              </a:rPr>
              <a:t>18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511809"/>
            <a:ext cx="6685280" cy="243586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8255" algn="l">
              <a:lnSpc>
                <a:spcPct val="96100"/>
              </a:lnSpc>
              <a:spcBef>
                <a:spcPts val="155"/>
              </a:spcBef>
            </a:pPr>
            <a:r>
              <a:rPr sz="1400" spc="-10" dirty="0">
                <a:latin typeface="Times New Roman"/>
                <a:cs typeface="Times New Roman"/>
              </a:rPr>
              <a:t>command input, </a:t>
            </a:r>
            <a:r>
              <a:rPr sz="1400" spc="-5" dirty="0">
                <a:latin typeface="Times New Roman"/>
                <a:cs typeface="Times New Roman"/>
              </a:rPr>
              <a:t>r(t). An error detector senses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difference </a:t>
            </a:r>
            <a:r>
              <a:rPr sz="1400" spc="-5" dirty="0">
                <a:latin typeface="Times New Roman"/>
                <a:cs typeface="Times New Roman"/>
              </a:rPr>
              <a:t>between </a:t>
            </a:r>
            <a:r>
              <a:rPr sz="1400" spc="-10" dirty="0">
                <a:latin typeface="Times New Roman"/>
                <a:cs typeface="Times New Roman"/>
              </a:rPr>
              <a:t>the reference </a:t>
            </a:r>
            <a:r>
              <a:rPr sz="1400" spc="-5" dirty="0">
                <a:latin typeface="Times New Roman"/>
                <a:cs typeface="Times New Roman"/>
              </a:rPr>
              <a:t>input and 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feedback </a:t>
            </a:r>
            <a:r>
              <a:rPr sz="1400" dirty="0">
                <a:latin typeface="Times New Roman"/>
                <a:cs typeface="Times New Roman"/>
              </a:rPr>
              <a:t>signal equal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5" dirty="0">
                <a:latin typeface="Times New Roman"/>
                <a:cs typeface="Times New Roman"/>
              </a:rPr>
              <a:t>or </a:t>
            </a:r>
            <a:r>
              <a:rPr sz="1400" spc="-5" dirty="0">
                <a:latin typeface="Times New Roman"/>
                <a:cs typeface="Times New Roman"/>
              </a:rPr>
              <a:t>proportional 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controlled output. </a:t>
            </a:r>
            <a:r>
              <a:rPr sz="1400" spc="-10" dirty="0">
                <a:latin typeface="Times New Roman"/>
                <a:cs typeface="Times New Roman"/>
              </a:rPr>
              <a:t>The feedback </a:t>
            </a:r>
            <a:r>
              <a:rPr sz="1400" spc="-5" dirty="0">
                <a:latin typeface="Times New Roman"/>
                <a:cs typeface="Times New Roman"/>
              </a:rPr>
              <a:t>elements  </a:t>
            </a:r>
            <a:r>
              <a:rPr sz="1400" b="1" spc="-10" dirty="0">
                <a:latin typeface="Times New Roman"/>
                <a:cs typeface="Times New Roman"/>
              </a:rPr>
              <a:t>measure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controlled </a:t>
            </a:r>
            <a:r>
              <a:rPr sz="1400" b="1" spc="-10" dirty="0">
                <a:latin typeface="Times New Roman"/>
                <a:cs typeface="Times New Roman"/>
              </a:rPr>
              <a:t>output </a:t>
            </a:r>
            <a:r>
              <a:rPr sz="1400" spc="-5" dirty="0">
                <a:latin typeface="Times New Roman"/>
                <a:cs typeface="Times New Roman"/>
              </a:rPr>
              <a:t>and convert or transform </a:t>
            </a:r>
            <a:r>
              <a:rPr sz="1400" spc="-2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to a </a:t>
            </a:r>
            <a:r>
              <a:rPr sz="1400" spc="-10" dirty="0">
                <a:latin typeface="Times New Roman"/>
                <a:cs typeface="Times New Roman"/>
              </a:rPr>
              <a:t>suitable value </a:t>
            </a:r>
            <a:r>
              <a:rPr sz="1400" spc="-5" dirty="0">
                <a:latin typeface="Times New Roman"/>
                <a:cs typeface="Times New Roman"/>
              </a:rPr>
              <a:t>so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-2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can  be </a:t>
            </a:r>
            <a:r>
              <a:rPr sz="1400" spc="-10" dirty="0">
                <a:latin typeface="Times New Roman"/>
                <a:cs typeface="Times New Roman"/>
              </a:rPr>
              <a:t>compared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-10" dirty="0">
                <a:latin typeface="Times New Roman"/>
                <a:cs typeface="Times New Roman"/>
              </a:rPr>
              <a:t>the reference </a:t>
            </a:r>
            <a:r>
              <a:rPr sz="1400" spc="-5" dirty="0">
                <a:latin typeface="Times New Roman"/>
                <a:cs typeface="Times New Roman"/>
              </a:rPr>
              <a:t>input. </a:t>
            </a:r>
            <a:r>
              <a:rPr sz="1400" b="1" spc="-5" dirty="0">
                <a:latin typeface="Times New Roman"/>
                <a:cs typeface="Times New Roman"/>
              </a:rPr>
              <a:t>If </a:t>
            </a:r>
            <a:r>
              <a:rPr sz="1400" b="1" spc="-20" dirty="0">
                <a:latin typeface="Times New Roman"/>
                <a:cs typeface="Times New Roman"/>
              </a:rPr>
              <a:t>the</a:t>
            </a:r>
            <a:r>
              <a:rPr sz="1400" b="1" spc="3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feedback </a:t>
            </a:r>
            <a:r>
              <a:rPr sz="1400" b="1" spc="-10" dirty="0">
                <a:latin typeface="Times New Roman"/>
                <a:cs typeface="Times New Roman"/>
              </a:rPr>
              <a:t>signal, b(t), </a:t>
            </a:r>
            <a:r>
              <a:rPr sz="1400" b="1" spc="-5" dirty="0">
                <a:latin typeface="Times New Roman"/>
                <a:cs typeface="Times New Roman"/>
              </a:rPr>
              <a:t>is </a:t>
            </a:r>
            <a:r>
              <a:rPr sz="1400" b="1" spc="-10" dirty="0">
                <a:latin typeface="Times New Roman"/>
                <a:cs typeface="Times New Roman"/>
              </a:rPr>
              <a:t>equal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5" dirty="0">
                <a:latin typeface="Times New Roman"/>
                <a:cs typeface="Times New Roman"/>
              </a:rPr>
              <a:t>the  controlled output, </a:t>
            </a:r>
            <a:r>
              <a:rPr sz="1400" b="1" spc="-10" dirty="0">
                <a:latin typeface="Times New Roman"/>
                <a:cs typeface="Times New Roman"/>
              </a:rPr>
              <a:t>c(t),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feedback </a:t>
            </a:r>
            <a:r>
              <a:rPr sz="1400" b="1" dirty="0">
                <a:latin typeface="Times New Roman"/>
                <a:cs typeface="Times New Roman"/>
              </a:rPr>
              <a:t>system </a:t>
            </a:r>
            <a:r>
              <a:rPr sz="1400" b="1" spc="-5" dirty="0">
                <a:latin typeface="Times New Roman"/>
                <a:cs typeface="Times New Roman"/>
              </a:rPr>
              <a:t>is called as </a:t>
            </a:r>
            <a:r>
              <a:rPr sz="1400" b="1" spc="-15" dirty="0">
                <a:latin typeface="Times New Roman"/>
                <a:cs typeface="Times New Roman"/>
              </a:rPr>
              <a:t>unity </a:t>
            </a:r>
            <a:r>
              <a:rPr sz="1400" b="1" spc="-5" dirty="0">
                <a:latin typeface="Times New Roman"/>
                <a:cs typeface="Times New Roman"/>
              </a:rPr>
              <a:t>feedback</a:t>
            </a:r>
            <a:r>
              <a:rPr sz="1400" b="1" spc="11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system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5080" algn="l">
              <a:lnSpc>
                <a:spcPct val="95700"/>
              </a:lnSpc>
              <a:spcBef>
                <a:spcPts val="1205"/>
              </a:spcBef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difference between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reference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feedback </a:t>
            </a:r>
            <a:r>
              <a:rPr sz="1400" dirty="0">
                <a:latin typeface="Times New Roman"/>
                <a:cs typeface="Times New Roman"/>
              </a:rPr>
              <a:t>signal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known as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error  </a:t>
            </a:r>
            <a:r>
              <a:rPr sz="1400" spc="-5" dirty="0">
                <a:latin typeface="Times New Roman"/>
                <a:cs typeface="Times New Roman"/>
              </a:rPr>
              <a:t>signal </a:t>
            </a:r>
            <a:r>
              <a:rPr sz="1400" spc="5" dirty="0">
                <a:latin typeface="Times New Roman"/>
                <a:cs typeface="Times New Roman"/>
              </a:rPr>
              <a:t>or </a:t>
            </a:r>
            <a:r>
              <a:rPr sz="1400" b="1" spc="-5" dirty="0">
                <a:latin typeface="Times New Roman"/>
                <a:cs typeface="Times New Roman"/>
              </a:rPr>
              <a:t>actuating </a:t>
            </a:r>
            <a:r>
              <a:rPr sz="1400" b="1" spc="-10" dirty="0">
                <a:latin typeface="Times New Roman"/>
                <a:cs typeface="Times New Roman"/>
              </a:rPr>
              <a:t>signal </a:t>
            </a:r>
            <a:r>
              <a:rPr sz="1400" b="1" spc="-5" dirty="0">
                <a:latin typeface="Times New Roman"/>
                <a:cs typeface="Times New Roman"/>
              </a:rPr>
              <a:t>e(t</a:t>
            </a:r>
            <a:r>
              <a:rPr sz="1400" spc="-5" dirty="0">
                <a:latin typeface="Times New Roman"/>
                <a:cs typeface="Times New Roman"/>
              </a:rPr>
              <a:t>),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dirty="0">
                <a:latin typeface="Times New Roman"/>
                <a:cs typeface="Times New Roman"/>
              </a:rPr>
              <a:t>signal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input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control </a:t>
            </a:r>
            <a:r>
              <a:rPr sz="1400" spc="-5" dirty="0">
                <a:latin typeface="Times New Roman"/>
                <a:cs typeface="Times New Roman"/>
              </a:rPr>
              <a:t>elements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spc="-5" dirty="0">
                <a:latin typeface="Times New Roman"/>
                <a:cs typeface="Times New Roman"/>
              </a:rPr>
              <a:t>produce  a signal </a:t>
            </a:r>
            <a:r>
              <a:rPr sz="1400" b="1" spc="-10" dirty="0">
                <a:latin typeface="Times New Roman"/>
                <a:cs typeface="Times New Roman"/>
              </a:rPr>
              <a:t>known </a:t>
            </a:r>
            <a:r>
              <a:rPr sz="1400" b="1" spc="-5" dirty="0">
                <a:latin typeface="Times New Roman"/>
                <a:cs typeface="Times New Roman"/>
              </a:rPr>
              <a:t>as </a:t>
            </a:r>
            <a:r>
              <a:rPr sz="1400" b="1" spc="-10" dirty="0">
                <a:latin typeface="Times New Roman"/>
                <a:cs typeface="Times New Roman"/>
              </a:rPr>
              <a:t>manipulated </a:t>
            </a:r>
            <a:r>
              <a:rPr sz="1400" b="1" spc="-5" dirty="0">
                <a:latin typeface="Times New Roman"/>
                <a:cs typeface="Times New Roman"/>
              </a:rPr>
              <a:t>variable, </a:t>
            </a:r>
            <a:r>
              <a:rPr sz="1400" b="1" spc="-15" dirty="0">
                <a:latin typeface="Times New Roman"/>
                <a:cs typeface="Times New Roman"/>
              </a:rPr>
              <a:t>u(t).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dirty="0">
                <a:latin typeface="Times New Roman"/>
                <a:cs typeface="Times New Roman"/>
              </a:rPr>
              <a:t>signal </a:t>
            </a:r>
            <a:r>
              <a:rPr sz="1400" spc="-10" dirty="0">
                <a:latin typeface="Times New Roman"/>
                <a:cs typeface="Times New Roman"/>
              </a:rPr>
              <a:t>manipulates the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5" dirty="0">
                <a:latin typeface="Times New Roman"/>
                <a:cs typeface="Times New Roman"/>
              </a:rPr>
              <a:t>or </a:t>
            </a:r>
            <a:r>
              <a:rPr sz="1400" spc="-10" dirty="0">
                <a:latin typeface="Times New Roman"/>
                <a:cs typeface="Times New Roman"/>
              </a:rPr>
              <a:t>plant  </a:t>
            </a:r>
            <a:r>
              <a:rPr sz="1400" spc="-5" dirty="0">
                <a:latin typeface="Times New Roman"/>
                <a:cs typeface="Times New Roman"/>
              </a:rPr>
              <a:t>dynamics so </a:t>
            </a:r>
            <a:r>
              <a:rPr sz="1400" spc="-15" dirty="0">
                <a:latin typeface="Times New Roman"/>
                <a:cs typeface="Times New Roman"/>
              </a:rPr>
              <a:t>that the </a:t>
            </a:r>
            <a:r>
              <a:rPr sz="1400" spc="-5" dirty="0">
                <a:latin typeface="Times New Roman"/>
                <a:cs typeface="Times New Roman"/>
              </a:rPr>
              <a:t>desired </a:t>
            </a:r>
            <a:r>
              <a:rPr sz="1400" spc="-10" dirty="0">
                <a:latin typeface="Times New Roman"/>
                <a:cs typeface="Times New Roman"/>
              </a:rPr>
              <a:t>output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obtained. The </a:t>
            </a:r>
            <a:r>
              <a:rPr sz="1400" spc="-5" dirty="0">
                <a:latin typeface="Times New Roman"/>
                <a:cs typeface="Times New Roman"/>
              </a:rPr>
              <a:t>controller acts until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error between 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output variable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reference input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zero. If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feedback </a:t>
            </a:r>
            <a:r>
              <a:rPr sz="1400" spc="-5" dirty="0">
                <a:latin typeface="Times New Roman"/>
                <a:cs typeface="Times New Roman"/>
              </a:rPr>
              <a:t>path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absent,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 </a:t>
            </a:r>
            <a:r>
              <a:rPr sz="1400" spc="-10" dirty="0">
                <a:latin typeface="Times New Roman"/>
                <a:cs typeface="Times New Roman"/>
              </a:rPr>
              <a:t>becomes </a:t>
            </a:r>
            <a:r>
              <a:rPr sz="1400" spc="5" dirty="0">
                <a:latin typeface="Times New Roman"/>
                <a:cs typeface="Times New Roman"/>
              </a:rPr>
              <a:t>an </a:t>
            </a:r>
            <a:r>
              <a:rPr sz="1400" dirty="0">
                <a:latin typeface="Times New Roman"/>
                <a:cs typeface="Times New Roman"/>
              </a:rPr>
              <a:t>open </a:t>
            </a:r>
            <a:r>
              <a:rPr sz="1400" spc="-5" dirty="0">
                <a:latin typeface="Times New Roman"/>
                <a:cs typeface="Times New Roman"/>
              </a:rPr>
              <a:t>loop control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and is </a:t>
            </a:r>
            <a:r>
              <a:rPr sz="1400" spc="-10" dirty="0">
                <a:latin typeface="Times New Roman"/>
                <a:cs typeface="Times New Roman"/>
              </a:rPr>
              <a:t>represented </a:t>
            </a:r>
            <a:r>
              <a:rPr sz="1400" spc="-5" dirty="0">
                <a:latin typeface="Times New Roman"/>
                <a:cs typeface="Times New Roman"/>
              </a:rPr>
              <a:t>in Fig.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1.2.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5700" y="4024121"/>
            <a:ext cx="6450965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Block Diagrams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5" dirty="0">
                <a:latin typeface="Times New Roman"/>
                <a:cs typeface="Times New Roman"/>
              </a:rPr>
              <a:t>Closed Loop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Systems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 marL="55244" marR="5080" algn="l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transfer function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any system can </a:t>
            </a:r>
            <a:r>
              <a:rPr sz="1400" spc="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represented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block diagram </a:t>
            </a:r>
            <a:r>
              <a:rPr sz="1400" spc="-5" dirty="0">
                <a:latin typeface="Times New Roman"/>
                <a:cs typeface="Times New Roman"/>
              </a:rPr>
              <a:t>as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 </a:t>
            </a:r>
            <a:r>
              <a:rPr sz="1400" spc="-15" dirty="0">
                <a:latin typeface="Times New Roman"/>
                <a:cs typeface="Times New Roman"/>
              </a:rPr>
              <a:t>Fig.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2.23.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8372" y="5712967"/>
            <a:ext cx="6271895" cy="1204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3350" algn="ctr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Fig. 2.23 </a:t>
            </a:r>
            <a:r>
              <a:rPr sz="1400" spc="-5" dirty="0">
                <a:latin typeface="Arial"/>
                <a:cs typeface="Arial"/>
              </a:rPr>
              <a:t>Block </a:t>
            </a:r>
            <a:r>
              <a:rPr sz="1400" spc="-10" dirty="0">
                <a:latin typeface="Arial"/>
                <a:cs typeface="Arial"/>
              </a:rPr>
              <a:t>diagram of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system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1220"/>
              </a:spcBef>
            </a:pPr>
            <a:r>
              <a:rPr sz="1400" spc="-1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complex </a:t>
            </a:r>
            <a:r>
              <a:rPr sz="1400" dirty="0">
                <a:latin typeface="Times New Roman"/>
                <a:cs typeface="Times New Roman"/>
              </a:rPr>
              <a:t>system can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modeled </a:t>
            </a:r>
            <a:r>
              <a:rPr sz="1400" spc="-5" dirty="0">
                <a:latin typeface="Times New Roman"/>
                <a:cs typeface="Times New Roman"/>
              </a:rPr>
              <a:t>as interconnection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number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such </a:t>
            </a:r>
            <a:r>
              <a:rPr sz="1400" dirty="0">
                <a:latin typeface="Times New Roman"/>
                <a:cs typeface="Times New Roman"/>
              </a:rPr>
              <a:t>blocks. </a:t>
            </a:r>
            <a:r>
              <a:rPr sz="1400" spc="-5" dirty="0">
                <a:latin typeface="Times New Roman"/>
                <a:cs typeface="Times New Roman"/>
              </a:rPr>
              <a:t>Inputs  </a:t>
            </a:r>
            <a:r>
              <a:rPr sz="1400" spc="-1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certain blocks </a:t>
            </a:r>
            <a:r>
              <a:rPr sz="1400" spc="-15" dirty="0">
                <a:latin typeface="Times New Roman"/>
                <a:cs typeface="Times New Roman"/>
              </a:rPr>
              <a:t>may </a:t>
            </a:r>
            <a:r>
              <a:rPr sz="1400" spc="-5" dirty="0">
                <a:latin typeface="Times New Roman"/>
                <a:cs typeface="Times New Roman"/>
              </a:rPr>
              <a:t>be derived by </a:t>
            </a:r>
            <a:r>
              <a:rPr sz="1400" dirty="0">
                <a:latin typeface="Times New Roman"/>
                <a:cs typeface="Times New Roman"/>
              </a:rPr>
              <a:t>summing </a:t>
            </a:r>
            <a:r>
              <a:rPr sz="1400" spc="-5" dirty="0">
                <a:latin typeface="Times New Roman"/>
                <a:cs typeface="Times New Roman"/>
              </a:rPr>
              <a:t>or subtracting two or </a:t>
            </a:r>
            <a:r>
              <a:rPr sz="1400" spc="-10" dirty="0">
                <a:latin typeface="Times New Roman"/>
                <a:cs typeface="Times New Roman"/>
              </a:rPr>
              <a:t>more </a:t>
            </a:r>
            <a:r>
              <a:rPr sz="1400" spc="-5" dirty="0">
                <a:latin typeface="Times New Roman"/>
                <a:cs typeface="Times New Roman"/>
              </a:rPr>
              <a:t>signals. </a:t>
            </a:r>
            <a:r>
              <a:rPr sz="1400" spc="-20" dirty="0">
                <a:latin typeface="Times New Roman"/>
                <a:cs typeface="Times New Roman"/>
              </a:rPr>
              <a:t>The  </a:t>
            </a:r>
            <a:r>
              <a:rPr sz="1400" b="1" spc="-10" dirty="0">
                <a:latin typeface="Times New Roman"/>
                <a:cs typeface="Times New Roman"/>
              </a:rPr>
              <a:t>sum </a:t>
            </a:r>
            <a:r>
              <a:rPr sz="1400" b="1" spc="-20" dirty="0">
                <a:latin typeface="Times New Roman"/>
                <a:cs typeface="Times New Roman"/>
              </a:rPr>
              <a:t>or </a:t>
            </a:r>
            <a:r>
              <a:rPr sz="1400" b="1" spc="-5" dirty="0">
                <a:latin typeface="Times New Roman"/>
                <a:cs typeface="Times New Roman"/>
              </a:rPr>
              <a:t>difference </a:t>
            </a:r>
            <a:r>
              <a:rPr sz="1400" b="1" spc="-20" dirty="0">
                <a:latin typeface="Times New Roman"/>
                <a:cs typeface="Times New Roman"/>
              </a:rPr>
              <a:t>of </a:t>
            </a:r>
            <a:r>
              <a:rPr sz="1400" b="1" spc="-10" dirty="0">
                <a:latin typeface="Times New Roman"/>
                <a:cs typeface="Times New Roman"/>
              </a:rPr>
              <a:t>signals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indicated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diagram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a symbol called summer, as  shown in </a:t>
            </a: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spc="-5" dirty="0">
                <a:latin typeface="Times New Roman"/>
                <a:cs typeface="Times New Roman"/>
              </a:rPr>
              <a:t>2.24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(a).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372" y="8335136"/>
            <a:ext cx="6416040" cy="1057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29360" algn="just">
              <a:lnSpc>
                <a:spcPts val="1655"/>
              </a:lnSpc>
              <a:spcBef>
                <a:spcPts val="90"/>
              </a:spcBef>
            </a:pP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spc="-5" dirty="0">
                <a:latin typeface="Times New Roman"/>
                <a:cs typeface="Times New Roman"/>
              </a:rPr>
              <a:t>2.24 </a:t>
            </a:r>
            <a:r>
              <a:rPr sz="1400" spc="-10" dirty="0">
                <a:latin typeface="Times New Roman"/>
                <a:cs typeface="Times New Roman"/>
              </a:rPr>
              <a:t>(a) </a:t>
            </a:r>
            <a:r>
              <a:rPr sz="1400" dirty="0">
                <a:latin typeface="Times New Roman"/>
                <a:cs typeface="Times New Roman"/>
              </a:rPr>
              <a:t>Symbol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summer </a:t>
            </a:r>
            <a:r>
              <a:rPr sz="1400" spc="-10" dirty="0">
                <a:latin typeface="Times New Roman"/>
                <a:cs typeface="Times New Roman"/>
              </a:rPr>
              <a:t>(b) Pick </a:t>
            </a:r>
            <a:r>
              <a:rPr sz="1400" dirty="0">
                <a:latin typeface="Times New Roman"/>
                <a:cs typeface="Times New Roman"/>
              </a:rPr>
              <a:t>off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point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61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On </a:t>
            </a:r>
            <a:r>
              <a:rPr sz="1400" spc="-10" dirty="0">
                <a:latin typeface="Times New Roman"/>
                <a:cs typeface="Times New Roman"/>
              </a:rPr>
              <a:t>the other </a:t>
            </a:r>
            <a:r>
              <a:rPr sz="1400" spc="-5" dirty="0">
                <a:latin typeface="Times New Roman"/>
                <a:cs typeface="Times New Roman"/>
              </a:rPr>
              <a:t>hand, a signal </a:t>
            </a:r>
            <a:r>
              <a:rPr sz="1400" spc="-15" dirty="0">
                <a:latin typeface="Times New Roman"/>
                <a:cs typeface="Times New Roman"/>
              </a:rPr>
              <a:t>may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dirty="0">
                <a:latin typeface="Times New Roman"/>
                <a:cs typeface="Times New Roman"/>
              </a:rPr>
              <a:t>taken from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block </a:t>
            </a:r>
            <a:r>
              <a:rPr sz="1400" spc="-5" dirty="0">
                <a:latin typeface="Times New Roman"/>
                <a:cs typeface="Times New Roman"/>
              </a:rPr>
              <a:t>and given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another  block. </a:t>
            </a:r>
            <a:r>
              <a:rPr sz="1400" spc="-15" dirty="0">
                <a:latin typeface="Times New Roman"/>
                <a:cs typeface="Times New Roman"/>
              </a:rPr>
              <a:t>This </a:t>
            </a:r>
            <a:r>
              <a:rPr sz="1400" spc="-10" dirty="0">
                <a:latin typeface="Times New Roman"/>
                <a:cs typeface="Times New Roman"/>
              </a:rPr>
              <a:t>point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5" dirty="0">
                <a:latin typeface="Times New Roman"/>
                <a:cs typeface="Times New Roman"/>
              </a:rPr>
              <a:t>which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signal is tapped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known as </a:t>
            </a:r>
            <a:r>
              <a:rPr sz="1400" b="1" spc="-10" dirty="0">
                <a:latin typeface="Times New Roman"/>
                <a:cs typeface="Times New Roman"/>
              </a:rPr>
              <a:t>pick off point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20" dirty="0">
                <a:latin typeface="Times New Roman"/>
                <a:cs typeface="Times New Roman"/>
              </a:rPr>
              <a:t>is  </a:t>
            </a:r>
            <a:r>
              <a:rPr sz="1400" spc="-5" dirty="0">
                <a:latin typeface="Times New Roman"/>
                <a:cs typeface="Times New Roman"/>
              </a:rPr>
              <a:t>shown in </a:t>
            </a:r>
            <a:r>
              <a:rPr sz="1400" spc="-10" dirty="0">
                <a:latin typeface="Times New Roman"/>
                <a:cs typeface="Times New Roman"/>
              </a:rPr>
              <a:t>Fig. </a:t>
            </a:r>
            <a:r>
              <a:rPr sz="1400" spc="-5" dirty="0">
                <a:latin typeface="Times New Roman"/>
                <a:cs typeface="Times New Roman"/>
              </a:rPr>
              <a:t>2.24 </a:t>
            </a:r>
            <a:r>
              <a:rPr sz="1400" spc="-10" dirty="0">
                <a:latin typeface="Times New Roman"/>
                <a:cs typeface="Times New Roman"/>
              </a:rPr>
              <a:t>(b). A simple feedback </a:t>
            </a:r>
            <a:r>
              <a:rPr sz="1400" spc="-5" dirty="0">
                <a:latin typeface="Times New Roman"/>
                <a:cs typeface="Times New Roman"/>
              </a:rPr>
              <a:t>system with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associated </a:t>
            </a:r>
            <a:r>
              <a:rPr sz="1400" dirty="0">
                <a:latin typeface="Times New Roman"/>
                <a:cs typeface="Times New Roman"/>
              </a:rPr>
              <a:t>nomenclature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3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signals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shown in </a:t>
            </a:r>
            <a:r>
              <a:rPr sz="1400" spc="-15" dirty="0">
                <a:latin typeface="Times New Roman"/>
                <a:cs typeface="Times New Roman"/>
              </a:rPr>
              <a:t>Fig.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2.25.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36570" y="3328955"/>
            <a:ext cx="2590800" cy="40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3954" y="4945506"/>
            <a:ext cx="3343275" cy="638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08682" y="7087000"/>
            <a:ext cx="4295775" cy="1134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6555" y="9924009"/>
            <a:ext cx="14668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sz="1100" spc="25" dirty="0">
                <a:latin typeface="Times New Roman"/>
                <a:cs typeface="Times New Roman"/>
              </a:rPr>
              <a:t>19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1735" y="9193615"/>
            <a:ext cx="3718560" cy="698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50642" y="2039239"/>
            <a:ext cx="2314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Fig. 2.25 </a:t>
            </a:r>
            <a:r>
              <a:rPr sz="1200" spc="-5" dirty="0">
                <a:latin typeface="Arial"/>
                <a:cs typeface="Arial"/>
              </a:rPr>
              <a:t>Simple feedback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2694813"/>
            <a:ext cx="6684645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Solved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  <a:spcBef>
                <a:spcPts val="1120"/>
              </a:spcBef>
            </a:pPr>
            <a:r>
              <a:rPr sz="1400" spc="-5" dirty="0">
                <a:latin typeface="Times New Roman"/>
                <a:cs typeface="Times New Roman"/>
              </a:rPr>
              <a:t>1-Consider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following equations in</a:t>
            </a:r>
            <a:r>
              <a:rPr sz="1400" spc="30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b="1" spc="-5" dirty="0">
                <a:latin typeface="Arial"/>
                <a:cs typeface="Arial"/>
              </a:rPr>
              <a:t>xl, x2,. </a:t>
            </a:r>
            <a:r>
              <a:rPr sz="1400" spc="-5" dirty="0">
                <a:latin typeface="Arial"/>
                <a:cs typeface="Arial"/>
              </a:rPr>
              <a:t>. . , </a:t>
            </a:r>
            <a:r>
              <a:rPr sz="1400" b="1" spc="-10" dirty="0">
                <a:latin typeface="Arial"/>
                <a:cs typeface="Arial"/>
              </a:rPr>
              <a:t>x, </a:t>
            </a:r>
            <a:r>
              <a:rPr sz="1400" spc="-10" dirty="0">
                <a:latin typeface="Times New Roman"/>
                <a:cs typeface="Times New Roman"/>
              </a:rPr>
              <a:t>are variables,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i="1" spc="-10" dirty="0">
                <a:latin typeface="Arial"/>
                <a:cs typeface="Arial"/>
              </a:rPr>
              <a:t>a,, </a:t>
            </a:r>
            <a:r>
              <a:rPr sz="1400" i="1" spc="-5" dirty="0">
                <a:latin typeface="Arial"/>
                <a:cs typeface="Arial"/>
              </a:rPr>
              <a:t>a2,. </a:t>
            </a:r>
            <a:r>
              <a:rPr sz="1400" spc="-5" dirty="0">
                <a:latin typeface="Arial"/>
                <a:cs typeface="Arial"/>
              </a:rPr>
              <a:t>. . , </a:t>
            </a:r>
            <a:r>
              <a:rPr sz="1400" i="1" spc="-10" dirty="0">
                <a:latin typeface="Arial"/>
                <a:cs typeface="Arial"/>
              </a:rPr>
              <a:t>U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i="1" spc="-5" dirty="0">
                <a:latin typeface="Arial"/>
                <a:cs typeface="Arial"/>
              </a:rPr>
              <a:t>,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general coefficients or </a:t>
            </a:r>
            <a:r>
              <a:rPr sz="1400" spc="-10" dirty="0">
                <a:latin typeface="Times New Roman"/>
                <a:cs typeface="Times New Roman"/>
              </a:rPr>
              <a:t>mathematical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operators: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372" y="4103369"/>
            <a:ext cx="596201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Draw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block </a:t>
            </a:r>
            <a:r>
              <a:rPr sz="1400" dirty="0">
                <a:latin typeface="Times New Roman"/>
                <a:cs typeface="Times New Roman"/>
              </a:rPr>
              <a:t>diagram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dirty="0">
                <a:latin typeface="Times New Roman"/>
                <a:cs typeface="Times New Roman"/>
              </a:rPr>
              <a:t>each </a:t>
            </a:r>
            <a:r>
              <a:rPr sz="1400" spc="-10" dirty="0">
                <a:latin typeface="Times New Roman"/>
                <a:cs typeface="Times New Roman"/>
              </a:rPr>
              <a:t>equation, </a:t>
            </a:r>
            <a:r>
              <a:rPr sz="1400" spc="-5" dirty="0">
                <a:latin typeface="Times New Roman"/>
                <a:cs typeface="Times New Roman"/>
              </a:rPr>
              <a:t>identifying </a:t>
            </a:r>
            <a:r>
              <a:rPr sz="1400" spc="5" dirty="0">
                <a:latin typeface="Times New Roman"/>
                <a:cs typeface="Times New Roman"/>
              </a:rPr>
              <a:t>all </a:t>
            </a:r>
            <a:r>
              <a:rPr sz="1400" dirty="0">
                <a:latin typeface="Times New Roman"/>
                <a:cs typeface="Times New Roman"/>
              </a:rPr>
              <a:t>blocks, </a:t>
            </a:r>
            <a:r>
              <a:rPr sz="1400" spc="-10" dirty="0">
                <a:latin typeface="Times New Roman"/>
                <a:cs typeface="Times New Roman"/>
              </a:rPr>
              <a:t>inputs, </a:t>
            </a:r>
            <a:r>
              <a:rPr sz="1400" spc="-15" dirty="0">
                <a:latin typeface="Times New Roman"/>
                <a:cs typeface="Times New Roman"/>
              </a:rPr>
              <a:t>and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outputs.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372" y="7831963"/>
            <a:ext cx="3870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2-Draw </a:t>
            </a:r>
            <a:r>
              <a:rPr sz="1200" b="1" spc="-5" dirty="0">
                <a:latin typeface="Times New Roman"/>
                <a:cs typeface="Times New Roman"/>
              </a:rPr>
              <a:t>block </a:t>
            </a:r>
            <a:r>
              <a:rPr sz="1200" b="1" dirty="0">
                <a:latin typeface="Times New Roman"/>
                <a:cs typeface="Times New Roman"/>
              </a:rPr>
              <a:t>diagrams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b="1" spc="-5" dirty="0">
                <a:latin typeface="Times New Roman"/>
                <a:cs typeface="Times New Roman"/>
              </a:rPr>
              <a:t>each </a:t>
            </a:r>
            <a:r>
              <a:rPr sz="1200" b="1" dirty="0">
                <a:latin typeface="Times New Roman"/>
                <a:cs typeface="Times New Roman"/>
              </a:rPr>
              <a:t>of the </a:t>
            </a:r>
            <a:r>
              <a:rPr sz="1200" b="1" spc="-5" dirty="0">
                <a:latin typeface="Times New Roman"/>
                <a:cs typeface="Times New Roman"/>
              </a:rPr>
              <a:t>following</a:t>
            </a:r>
            <a:r>
              <a:rPr sz="1200" b="1" spc="8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equations: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372" y="8959977"/>
            <a:ext cx="143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19604" y="559434"/>
            <a:ext cx="4229100" cy="135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1718" y="3512180"/>
            <a:ext cx="3274034" cy="380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7122" y="4727146"/>
            <a:ext cx="2172008" cy="1052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4838" y="4892629"/>
            <a:ext cx="2083143" cy="869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913" y="6266038"/>
            <a:ext cx="2107791" cy="13674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5117" y="5800470"/>
            <a:ext cx="2416492" cy="18659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2987" y="8324305"/>
            <a:ext cx="5111129" cy="4055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6688455" cy="4650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280860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Lecture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one	Introduction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8890" algn="just">
              <a:lnSpc>
                <a:spcPct val="95700"/>
              </a:lnSpc>
            </a:pPr>
            <a:r>
              <a:rPr sz="1200" dirty="0">
                <a:latin typeface="Times New Roman"/>
                <a:cs typeface="Times New Roman"/>
              </a:rPr>
              <a:t>Modern control theory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concerned </a:t>
            </a:r>
            <a:r>
              <a:rPr sz="1200" spc="-5" dirty="0">
                <a:latin typeface="Times New Roman"/>
                <a:cs typeface="Times New Roman"/>
              </a:rPr>
              <a:t>with systems that </a:t>
            </a:r>
            <a:r>
              <a:rPr sz="1200" spc="-15" dirty="0">
                <a:latin typeface="Times New Roman"/>
                <a:cs typeface="Times New Roman"/>
              </a:rPr>
              <a:t>have </a:t>
            </a:r>
            <a:r>
              <a:rPr sz="1200" spc="-5" dirty="0">
                <a:latin typeface="Times New Roman"/>
                <a:cs typeface="Times New Roman"/>
              </a:rPr>
              <a:t>self-organizing, adaptive, </a:t>
            </a:r>
            <a:r>
              <a:rPr sz="1200" dirty="0">
                <a:latin typeface="Times New Roman"/>
                <a:cs typeface="Times New Roman"/>
              </a:rPr>
              <a:t>robust, </a:t>
            </a:r>
            <a:r>
              <a:rPr sz="1200" spc="-10" dirty="0">
                <a:latin typeface="Times New Roman"/>
                <a:cs typeface="Times New Roman"/>
              </a:rPr>
              <a:t>learning, </a:t>
            </a:r>
            <a:r>
              <a:rPr sz="1200" spc="-5" dirty="0">
                <a:latin typeface="Times New Roman"/>
                <a:cs typeface="Times New Roman"/>
              </a:rPr>
              <a:t>and  optimum qualities.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control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industrial </a:t>
            </a:r>
            <a:r>
              <a:rPr sz="1200" dirty="0">
                <a:latin typeface="Times New Roman"/>
                <a:cs typeface="Times New Roman"/>
              </a:rPr>
              <a:t>process </a:t>
            </a:r>
            <a:r>
              <a:rPr sz="1200" spc="-5" dirty="0">
                <a:latin typeface="Times New Roman"/>
                <a:cs typeface="Times New Roman"/>
              </a:rPr>
              <a:t>(manufacturing, production, </a:t>
            </a:r>
            <a:r>
              <a:rPr sz="1200" spc="-10" dirty="0">
                <a:latin typeface="Times New Roman"/>
                <a:cs typeface="Times New Roman"/>
              </a:rPr>
              <a:t>and so </a:t>
            </a:r>
            <a:r>
              <a:rPr sz="1200" spc="-5" dirty="0">
                <a:latin typeface="Times New Roman"/>
                <a:cs typeface="Times New Roman"/>
              </a:rPr>
              <a:t>on)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automatic  rather than </a:t>
            </a:r>
            <a:r>
              <a:rPr sz="1200" spc="-10" dirty="0">
                <a:latin typeface="Times New Roman"/>
                <a:cs typeface="Times New Roman"/>
              </a:rPr>
              <a:t>manual </a:t>
            </a:r>
            <a:r>
              <a:rPr sz="1200" spc="-5" dirty="0">
                <a:latin typeface="Times New Roman"/>
                <a:cs typeface="Times New Roman"/>
              </a:rPr>
              <a:t>means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often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b="1" spc="-5" dirty="0">
                <a:latin typeface="Times New Roman"/>
                <a:cs typeface="Times New Roman"/>
              </a:rPr>
              <a:t>automation. </a:t>
            </a:r>
            <a:r>
              <a:rPr sz="1200" spc="-5" dirty="0">
                <a:latin typeface="Times New Roman"/>
                <a:cs typeface="Times New Roman"/>
              </a:rPr>
              <a:t>Automation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prevalent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chemical, </a:t>
            </a:r>
            <a:r>
              <a:rPr sz="1200" spc="-5" dirty="0">
                <a:latin typeface="Times New Roman"/>
                <a:cs typeface="Times New Roman"/>
              </a:rPr>
              <a:t>electric  power, paper, </a:t>
            </a:r>
            <a:r>
              <a:rPr sz="1200" spc="-10" dirty="0">
                <a:latin typeface="Times New Roman"/>
                <a:cs typeface="Times New Roman"/>
              </a:rPr>
              <a:t>automobile, and </a:t>
            </a:r>
            <a:r>
              <a:rPr sz="1200" dirty="0">
                <a:latin typeface="Times New Roman"/>
                <a:cs typeface="Times New Roman"/>
              </a:rPr>
              <a:t>steel </a:t>
            </a:r>
            <a:r>
              <a:rPr sz="1200" spc="-10" dirty="0">
                <a:latin typeface="Times New Roman"/>
                <a:cs typeface="Times New Roman"/>
              </a:rPr>
              <a:t>industries, </a:t>
            </a:r>
            <a:r>
              <a:rPr sz="1200" spc="-15" dirty="0">
                <a:latin typeface="Times New Roman"/>
                <a:cs typeface="Times New Roman"/>
              </a:rPr>
              <a:t>among </a:t>
            </a:r>
            <a:r>
              <a:rPr sz="1200" spc="-5" dirty="0">
                <a:latin typeface="Times New Roman"/>
                <a:cs typeface="Times New Roman"/>
              </a:rPr>
              <a:t>others.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concept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automation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central to </a:t>
            </a:r>
            <a:r>
              <a:rPr sz="1200" spc="5" dirty="0">
                <a:latin typeface="Times New Roman"/>
                <a:cs typeface="Times New Roman"/>
              </a:rPr>
              <a:t>our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industrial society. </a:t>
            </a:r>
            <a:r>
              <a:rPr sz="1200" spc="-10" dirty="0">
                <a:latin typeface="Times New Roman"/>
                <a:cs typeface="Times New Roman"/>
              </a:rPr>
              <a:t>Automatic machines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increase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plant </a:t>
            </a:r>
            <a:r>
              <a:rPr sz="1200" spc="-5" dirty="0">
                <a:latin typeface="Times New Roman"/>
                <a:cs typeface="Times New Roman"/>
              </a:rPr>
              <a:t>per worker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order to  </a:t>
            </a:r>
            <a:r>
              <a:rPr sz="1200" spc="-10" dirty="0">
                <a:latin typeface="Times New Roman"/>
                <a:cs typeface="Times New Roman"/>
              </a:rPr>
              <a:t>offset rising </a:t>
            </a:r>
            <a:r>
              <a:rPr sz="1200" spc="-5" dirty="0">
                <a:latin typeface="Times New Roman"/>
                <a:cs typeface="Times New Roman"/>
              </a:rPr>
              <a:t>wages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inflationary </a:t>
            </a:r>
            <a:r>
              <a:rPr sz="1200" dirty="0">
                <a:latin typeface="Times New Roman"/>
                <a:cs typeface="Times New Roman"/>
              </a:rPr>
              <a:t>costs. </a:t>
            </a:r>
            <a:r>
              <a:rPr sz="1200" spc="-5" dirty="0">
                <a:latin typeface="Times New Roman"/>
                <a:cs typeface="Times New Roman"/>
              </a:rPr>
              <a:t>Thus industries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10" dirty="0">
                <a:latin typeface="Times New Roman"/>
                <a:cs typeface="Times New Roman"/>
              </a:rPr>
              <a:t>concerned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productivity per worker </a:t>
            </a:r>
            <a:r>
              <a:rPr sz="1200" spc="10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their </a:t>
            </a:r>
            <a:r>
              <a:rPr sz="1200" spc="-5" dirty="0">
                <a:latin typeface="Times New Roman"/>
                <a:cs typeface="Times New Roman"/>
              </a:rPr>
              <a:t>plants. </a:t>
            </a:r>
            <a:r>
              <a:rPr sz="1200" b="1" spc="-5" dirty="0">
                <a:latin typeface="Times New Roman"/>
                <a:cs typeface="Times New Roman"/>
              </a:rPr>
              <a:t>Productivity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defined 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ratio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physical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physical </a:t>
            </a:r>
            <a:r>
              <a:rPr sz="1200" dirty="0">
                <a:latin typeface="Times New Roman"/>
                <a:cs typeface="Times New Roman"/>
              </a:rPr>
              <a:t>input. In </a:t>
            </a:r>
            <a:r>
              <a:rPr sz="1200" spc="-10" dirty="0">
                <a:latin typeface="Times New Roman"/>
                <a:cs typeface="Times New Roman"/>
              </a:rPr>
              <a:t>this case,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spc="-10" dirty="0">
                <a:latin typeface="Times New Roman"/>
                <a:cs typeface="Times New Roman"/>
              </a:rPr>
              <a:t>are  </a:t>
            </a:r>
            <a:r>
              <a:rPr sz="1200" spc="-5" dirty="0">
                <a:latin typeface="Times New Roman"/>
                <a:cs typeface="Times New Roman"/>
              </a:rPr>
              <a:t>referring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labor productivity,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real output </a:t>
            </a:r>
            <a:r>
              <a:rPr sz="1200" spc="-5" dirty="0">
                <a:latin typeface="Times New Roman"/>
                <a:cs typeface="Times New Roman"/>
              </a:rPr>
              <a:t>per </a:t>
            </a:r>
            <a:r>
              <a:rPr sz="1200" spc="-10" dirty="0">
                <a:latin typeface="Times New Roman"/>
                <a:cs typeface="Times New Roman"/>
              </a:rPr>
              <a:t>hour </a:t>
            </a:r>
            <a:r>
              <a:rPr sz="1200" spc="10" dirty="0">
                <a:latin typeface="Times New Roman"/>
                <a:cs typeface="Times New Roman"/>
              </a:rPr>
              <a:t>of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work.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 marR="13335" algn="just">
              <a:lnSpc>
                <a:spcPct val="95900"/>
              </a:lnSpc>
            </a:pPr>
            <a:r>
              <a:rPr sz="1200" spc="-5" dirty="0">
                <a:latin typeface="Times New Roman"/>
                <a:cs typeface="Times New Roman"/>
              </a:rPr>
              <a:t>Furthermore, industry </a:t>
            </a:r>
            <a:r>
              <a:rPr sz="1200" spc="-10" dirty="0">
                <a:latin typeface="Times New Roman"/>
                <a:cs typeface="Times New Roman"/>
              </a:rPr>
              <a:t>seeks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provide </a:t>
            </a:r>
            <a:r>
              <a:rPr sz="1200" dirty="0">
                <a:latin typeface="Times New Roman"/>
                <a:cs typeface="Times New Roman"/>
              </a:rPr>
              <a:t>products </a:t>
            </a:r>
            <a:r>
              <a:rPr sz="1200" spc="-10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increasingly precise, reliable, </a:t>
            </a:r>
            <a:r>
              <a:rPr sz="1200" dirty="0">
                <a:latin typeface="Times New Roman"/>
                <a:cs typeface="Times New Roman"/>
              </a:rPr>
              <a:t>accurate,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robust.  For </a:t>
            </a:r>
            <a:r>
              <a:rPr sz="1200" spc="-10" dirty="0">
                <a:latin typeface="Times New Roman"/>
                <a:cs typeface="Times New Roman"/>
              </a:rPr>
              <a:t>example, </a:t>
            </a:r>
            <a:r>
              <a:rPr sz="1200" spc="-5" dirty="0">
                <a:latin typeface="Times New Roman"/>
                <a:cs typeface="Times New Roman"/>
              </a:rPr>
              <a:t>precise, </a:t>
            </a:r>
            <a:r>
              <a:rPr sz="1200" spc="-10" dirty="0">
                <a:latin typeface="Times New Roman"/>
                <a:cs typeface="Times New Roman"/>
              </a:rPr>
              <a:t>reliable </a:t>
            </a:r>
            <a:r>
              <a:rPr sz="1200" spc="5" dirty="0">
                <a:latin typeface="Times New Roman"/>
                <a:cs typeface="Times New Roman"/>
              </a:rPr>
              <a:t>control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automobile performance has </a:t>
            </a:r>
            <a:r>
              <a:rPr sz="1200" spc="-10" dirty="0">
                <a:latin typeface="Times New Roman"/>
                <a:cs typeface="Times New Roman"/>
              </a:rPr>
              <a:t>improved </a:t>
            </a:r>
            <a:r>
              <a:rPr sz="1200" spc="-5" dirty="0">
                <a:latin typeface="Times New Roman"/>
                <a:cs typeface="Times New Roman"/>
              </a:rPr>
              <a:t>markedly over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past  decades.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6100"/>
              </a:lnSpc>
            </a:pP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achieve </a:t>
            </a:r>
            <a:r>
              <a:rPr sz="1200" dirty="0">
                <a:latin typeface="Times New Roman"/>
                <a:cs typeface="Times New Roman"/>
              </a:rPr>
              <a:t>(1) </a:t>
            </a:r>
            <a:r>
              <a:rPr sz="1200" spc="-10" dirty="0">
                <a:latin typeface="Times New Roman"/>
                <a:cs typeface="Times New Roman"/>
              </a:rPr>
              <a:t>increased </a:t>
            </a:r>
            <a:r>
              <a:rPr sz="1200" spc="-5" dirty="0">
                <a:latin typeface="Times New Roman"/>
                <a:cs typeface="Times New Roman"/>
              </a:rPr>
              <a:t>productivity and </a:t>
            </a:r>
            <a:r>
              <a:rPr sz="1200" dirty="0">
                <a:latin typeface="Times New Roman"/>
                <a:cs typeface="Times New Roman"/>
              </a:rPr>
              <a:t>(2) </a:t>
            </a:r>
            <a:r>
              <a:rPr sz="1200" spc="-10" dirty="0">
                <a:latin typeface="Times New Roman"/>
                <a:cs typeface="Times New Roman"/>
              </a:rPr>
              <a:t>improved </a:t>
            </a:r>
            <a:r>
              <a:rPr sz="1200" spc="-5" dirty="0">
                <a:latin typeface="Times New Roman"/>
                <a:cs typeface="Times New Roman"/>
              </a:rPr>
              <a:t>performance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device </a:t>
            </a:r>
            <a:r>
              <a:rPr sz="1200" spc="10" dirty="0">
                <a:latin typeface="Times New Roman"/>
                <a:cs typeface="Times New Roman"/>
              </a:rPr>
              <a:t>or 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b="1" spc="-5" dirty="0">
                <a:latin typeface="Times New Roman"/>
                <a:cs typeface="Times New Roman"/>
              </a:rPr>
              <a:t>Automation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improve </a:t>
            </a:r>
            <a:r>
              <a:rPr sz="1200" spc="-5" dirty="0">
                <a:latin typeface="Times New Roman"/>
                <a:cs typeface="Times New Roman"/>
              </a:rPr>
              <a:t>productivity and </a:t>
            </a:r>
            <a:r>
              <a:rPr sz="1200" dirty="0">
                <a:latin typeface="Times New Roman"/>
                <a:cs typeface="Times New Roman"/>
              </a:rPr>
              <a:t>obtain </a:t>
            </a:r>
            <a:r>
              <a:rPr sz="1200" spc="-5" dirty="0">
                <a:latin typeface="Times New Roman"/>
                <a:cs typeface="Times New Roman"/>
              </a:rPr>
              <a:t>high-quality </a:t>
            </a:r>
            <a:r>
              <a:rPr sz="1200" dirty="0">
                <a:latin typeface="Times New Roman"/>
                <a:cs typeface="Times New Roman"/>
              </a:rPr>
              <a:t>products. </a:t>
            </a:r>
            <a:r>
              <a:rPr sz="1200" spc="-5" dirty="0">
                <a:latin typeface="Times New Roman"/>
                <a:cs typeface="Times New Roman"/>
              </a:rPr>
              <a:t>Automation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b="1" dirty="0">
                <a:latin typeface="Times New Roman"/>
                <a:cs typeface="Times New Roman"/>
              </a:rPr>
              <a:t>the  </a:t>
            </a:r>
            <a:r>
              <a:rPr sz="1200" b="1" spc="-5" dirty="0">
                <a:latin typeface="Times New Roman"/>
                <a:cs typeface="Times New Roman"/>
              </a:rPr>
              <a:t>automatic operation </a:t>
            </a:r>
            <a:r>
              <a:rPr sz="1200" b="1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control </a:t>
            </a:r>
            <a:r>
              <a:rPr sz="1200" b="1" dirty="0">
                <a:latin typeface="Times New Roman"/>
                <a:cs typeface="Times New Roman"/>
              </a:rPr>
              <a:t>of a </a:t>
            </a:r>
            <a:r>
              <a:rPr sz="1200" b="1" spc="-10" dirty="0">
                <a:latin typeface="Times New Roman"/>
                <a:cs typeface="Times New Roman"/>
              </a:rPr>
              <a:t>process</a:t>
            </a:r>
            <a:r>
              <a:rPr sz="1200" spc="-10" dirty="0">
                <a:latin typeface="Times New Roman"/>
                <a:cs typeface="Times New Roman"/>
              </a:rPr>
              <a:t>, </a:t>
            </a:r>
            <a:r>
              <a:rPr sz="1200" spc="-5" dirty="0">
                <a:latin typeface="Times New Roman"/>
                <a:cs typeface="Times New Roman"/>
              </a:rPr>
              <a:t>device,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spc="-15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utilize automatic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machines  and </a:t>
            </a:r>
            <a:r>
              <a:rPr sz="1200" spc="-5" dirty="0">
                <a:latin typeface="Times New Roman"/>
                <a:cs typeface="Times New Roman"/>
              </a:rPr>
              <a:t>processes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produce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product </a:t>
            </a:r>
            <a:r>
              <a:rPr sz="1200" spc="-10" dirty="0">
                <a:latin typeface="Times New Roman"/>
                <a:cs typeface="Times New Roman"/>
              </a:rPr>
              <a:t>within </a:t>
            </a:r>
            <a:r>
              <a:rPr sz="1200" spc="-5" dirty="0">
                <a:latin typeface="Times New Roman"/>
                <a:cs typeface="Times New Roman"/>
              </a:rPr>
              <a:t>specified tolerances and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achieve </a:t>
            </a:r>
            <a:r>
              <a:rPr sz="1200" spc="-5" dirty="0">
                <a:latin typeface="Times New Roman"/>
                <a:cs typeface="Times New Roman"/>
              </a:rPr>
              <a:t>high</a:t>
            </a:r>
            <a:r>
              <a:rPr sz="1200" spc="1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precision.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55"/>
              </a:spcBef>
            </a:pPr>
            <a:r>
              <a:rPr sz="1200" b="1" spc="-5" dirty="0">
                <a:latin typeface="Times New Roman"/>
                <a:cs typeface="Times New Roman"/>
              </a:rPr>
              <a:t>Control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13335">
              <a:lnSpc>
                <a:spcPts val="1370"/>
              </a:lnSpc>
            </a:pP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modern usage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word </a:t>
            </a:r>
            <a:r>
              <a:rPr sz="1200" b="1" i="1" spc="-10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has </a:t>
            </a:r>
            <a:r>
              <a:rPr sz="1200" spc="-10" dirty="0">
                <a:latin typeface="Times New Roman"/>
                <a:cs typeface="Times New Roman"/>
              </a:rPr>
              <a:t>many meanings. </a:t>
            </a:r>
            <a:r>
              <a:rPr sz="1200" spc="-5" dirty="0">
                <a:latin typeface="Times New Roman"/>
                <a:cs typeface="Times New Roman"/>
              </a:rPr>
              <a:t>So </a:t>
            </a:r>
            <a:r>
              <a:rPr sz="1200" spc="-20" dirty="0">
                <a:latin typeface="Times New Roman"/>
                <a:cs typeface="Times New Roman"/>
              </a:rPr>
              <a:t>let </a:t>
            </a:r>
            <a:r>
              <a:rPr sz="1200" spc="-5" dirty="0">
                <a:latin typeface="Times New Roman"/>
                <a:cs typeface="Times New Roman"/>
              </a:rPr>
              <a:t>us </a:t>
            </a:r>
            <a:r>
              <a:rPr sz="1200" spc="-10" dirty="0">
                <a:latin typeface="Times New Roman"/>
                <a:cs typeface="Times New Roman"/>
              </a:rPr>
              <a:t>begin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defining what we mean when we  use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spc="5" dirty="0">
                <a:latin typeface="Times New Roman"/>
                <a:cs typeface="Times New Roman"/>
              </a:rPr>
              <a:t>word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book,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spc="-5" dirty="0">
                <a:latin typeface="Times New Roman"/>
                <a:cs typeface="Times New Roman"/>
              </a:rPr>
              <a:t>abstractly </a:t>
            </a:r>
            <a:r>
              <a:rPr sz="1200" dirty="0">
                <a:latin typeface="Times New Roman"/>
                <a:cs typeface="Times New Roman"/>
              </a:rPr>
              <a:t>then slightly </a:t>
            </a:r>
            <a:r>
              <a:rPr sz="1200" spc="-10" dirty="0">
                <a:latin typeface="Times New Roman"/>
                <a:cs typeface="Times New Roman"/>
              </a:rPr>
              <a:t>more </a:t>
            </a:r>
            <a:r>
              <a:rPr sz="1200" spc="-5" dirty="0">
                <a:latin typeface="Times New Roman"/>
                <a:cs typeface="Times New Roman"/>
              </a:rPr>
              <a:t>specifically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relation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scientific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literature.</a:t>
            </a:r>
            <a:endParaRPr sz="1200">
              <a:latin typeface="Times New Roman"/>
              <a:cs typeface="Times New Roman"/>
            </a:endParaRPr>
          </a:p>
          <a:p>
            <a:pPr marL="12700" marR="10795">
              <a:lnSpc>
                <a:spcPts val="1370"/>
              </a:lnSpc>
              <a:spcBef>
                <a:spcPts val="20"/>
              </a:spcBef>
            </a:pPr>
            <a:r>
              <a:rPr sz="1200" b="1" spc="-5" dirty="0">
                <a:latin typeface="Times New Roman"/>
                <a:cs typeface="Times New Roman"/>
              </a:rPr>
              <a:t>A </a:t>
            </a:r>
            <a:r>
              <a:rPr sz="1200" b="1" spc="-10" dirty="0">
                <a:latin typeface="Times New Roman"/>
                <a:cs typeface="Times New Roman"/>
              </a:rPr>
              <a:t>system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arrangement, set,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collection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things </a:t>
            </a:r>
            <a:r>
              <a:rPr sz="1200" dirty="0">
                <a:latin typeface="Times New Roman"/>
                <a:cs typeface="Times New Roman"/>
              </a:rPr>
              <a:t>connected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related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such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manner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to form </a:t>
            </a:r>
            <a:r>
              <a:rPr sz="1200" spc="5" dirty="0">
                <a:latin typeface="Times New Roman"/>
                <a:cs typeface="Times New Roman"/>
              </a:rPr>
              <a:t>an  </a:t>
            </a:r>
            <a:r>
              <a:rPr sz="1200" dirty="0">
                <a:latin typeface="Times New Roman"/>
                <a:cs typeface="Times New Roman"/>
              </a:rPr>
              <a:t>entirety or </a:t>
            </a:r>
            <a:r>
              <a:rPr sz="1200" spc="-10" dirty="0">
                <a:latin typeface="Times New Roman"/>
                <a:cs typeface="Times New Roman"/>
              </a:rPr>
              <a:t>whole. </a:t>
            </a:r>
            <a:r>
              <a:rPr sz="1200" spc="-5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A </a:t>
            </a:r>
            <a:r>
              <a:rPr sz="1200" b="1" spc="-10" dirty="0">
                <a:latin typeface="Times New Roman"/>
                <a:cs typeface="Times New Roman"/>
              </a:rPr>
              <a:t>system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arrangement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physical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connected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related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-1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60"/>
              </a:lnSpc>
            </a:pPr>
            <a:r>
              <a:rPr sz="1200" spc="-10" dirty="0">
                <a:latin typeface="Times New Roman"/>
                <a:cs typeface="Times New Roman"/>
              </a:rPr>
              <a:t>manner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dirty="0">
                <a:latin typeface="Times New Roman"/>
                <a:cs typeface="Times New Roman"/>
              </a:rPr>
              <a:t>and/or </a:t>
            </a:r>
            <a:r>
              <a:rPr sz="1200" spc="-15" dirty="0">
                <a:latin typeface="Times New Roman"/>
                <a:cs typeface="Times New Roman"/>
              </a:rPr>
              <a:t>act </a:t>
            </a:r>
            <a:r>
              <a:rPr sz="1200" spc="-5" dirty="0">
                <a:latin typeface="Times New Roman"/>
                <a:cs typeface="Times New Roman"/>
              </a:rPr>
              <a:t>as an </a:t>
            </a:r>
            <a:r>
              <a:rPr sz="1200" spc="-10" dirty="0">
                <a:latin typeface="Times New Roman"/>
                <a:cs typeface="Times New Roman"/>
              </a:rPr>
              <a:t>entire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unit.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5999479"/>
            <a:ext cx="6685915" cy="12604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word </a:t>
            </a:r>
            <a:r>
              <a:rPr sz="1200" b="1" spc="-5" dirty="0">
                <a:latin typeface="Times New Roman"/>
                <a:cs typeface="Times New Roman"/>
              </a:rPr>
              <a:t>control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usually </a:t>
            </a:r>
            <a:r>
              <a:rPr sz="1200" spc="5" dirty="0">
                <a:latin typeface="Times New Roman"/>
                <a:cs typeface="Times New Roman"/>
              </a:rPr>
              <a:t>taken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mean </a:t>
            </a:r>
            <a:r>
              <a:rPr sz="1200" i="1" dirty="0">
                <a:latin typeface="Times New Roman"/>
                <a:cs typeface="Times New Roman"/>
              </a:rPr>
              <a:t>regulate, </a:t>
            </a:r>
            <a:r>
              <a:rPr sz="1200" i="1" spc="-5" dirty="0">
                <a:latin typeface="Times New Roman"/>
                <a:cs typeface="Times New Roman"/>
              </a:rPr>
              <a:t>direct,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i="1" spc="-5" dirty="0">
                <a:latin typeface="Times New Roman"/>
                <a:cs typeface="Times New Roman"/>
              </a:rPr>
              <a:t>command. </a:t>
            </a:r>
            <a:r>
              <a:rPr sz="1200" spc="-10" dirty="0">
                <a:latin typeface="Times New Roman"/>
                <a:cs typeface="Times New Roman"/>
              </a:rPr>
              <a:t>Combining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spc="-5" dirty="0">
                <a:latin typeface="Times New Roman"/>
                <a:cs typeface="Times New Roman"/>
              </a:rPr>
              <a:t>definitions,  we have. </a:t>
            </a:r>
            <a:r>
              <a:rPr sz="1200" b="1" spc="-5" dirty="0">
                <a:latin typeface="Times New Roman"/>
                <a:cs typeface="Times New Roman"/>
              </a:rPr>
              <a:t>A control system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arrangement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physical </a:t>
            </a:r>
            <a:r>
              <a:rPr sz="1200" dirty="0">
                <a:latin typeface="Times New Roman"/>
                <a:cs typeface="Times New Roman"/>
              </a:rPr>
              <a:t>components </a:t>
            </a:r>
            <a:r>
              <a:rPr sz="1200" spc="-5" dirty="0">
                <a:latin typeface="Times New Roman"/>
                <a:cs typeface="Times New Roman"/>
              </a:rPr>
              <a:t>connected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related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such a </a:t>
            </a:r>
            <a:r>
              <a:rPr sz="1200" spc="-5" dirty="0">
                <a:latin typeface="Times New Roman"/>
                <a:cs typeface="Times New Roman"/>
              </a:rPr>
              <a:t>manner  as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command, </a:t>
            </a:r>
            <a:r>
              <a:rPr sz="1200" spc="-5" dirty="0">
                <a:latin typeface="Times New Roman"/>
                <a:cs typeface="Times New Roman"/>
              </a:rPr>
              <a:t>direct,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regulate </a:t>
            </a:r>
            <a:r>
              <a:rPr sz="1200" spc="-10" dirty="0">
                <a:latin typeface="Times New Roman"/>
                <a:cs typeface="Times New Roman"/>
              </a:rPr>
              <a:t>itself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another system. </a:t>
            </a:r>
            <a:r>
              <a:rPr sz="1200" spc="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most </a:t>
            </a:r>
            <a:r>
              <a:rPr sz="1200" spc="-5" dirty="0">
                <a:latin typeface="Times New Roman"/>
                <a:cs typeface="Times New Roman"/>
              </a:rPr>
              <a:t>abstract </a:t>
            </a:r>
            <a:r>
              <a:rPr sz="1200" spc="-10" dirty="0">
                <a:latin typeface="Times New Roman"/>
                <a:cs typeface="Times New Roman"/>
              </a:rPr>
              <a:t>sense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possible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consider every </a:t>
            </a:r>
            <a:r>
              <a:rPr sz="1200" dirty="0">
                <a:latin typeface="Times New Roman"/>
                <a:cs typeface="Times New Roman"/>
              </a:rPr>
              <a:t>physical </a:t>
            </a:r>
            <a:r>
              <a:rPr sz="1200" spc="-5" dirty="0">
                <a:latin typeface="Times New Roman"/>
                <a:cs typeface="Times New Roman"/>
              </a:rPr>
              <a:t>object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b="1" spc="-5" dirty="0">
                <a:latin typeface="Times New Roman"/>
                <a:cs typeface="Times New Roman"/>
              </a:rPr>
              <a:t>Everything </a:t>
            </a:r>
            <a:r>
              <a:rPr sz="1200" b="1" spc="-10" dirty="0">
                <a:latin typeface="Times New Roman"/>
                <a:cs typeface="Times New Roman"/>
              </a:rPr>
              <a:t>alters </a:t>
            </a:r>
            <a:r>
              <a:rPr sz="1200" b="1" dirty="0">
                <a:latin typeface="Times New Roman"/>
                <a:cs typeface="Times New Roman"/>
              </a:rPr>
              <a:t>its </a:t>
            </a:r>
            <a:r>
              <a:rPr sz="1200" b="1" spc="-5" dirty="0">
                <a:latin typeface="Times New Roman"/>
                <a:cs typeface="Times New Roman"/>
              </a:rPr>
              <a:t>environment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some manner, </a:t>
            </a:r>
            <a:r>
              <a:rPr sz="1200" spc="-15" dirty="0">
                <a:latin typeface="Times New Roman"/>
                <a:cs typeface="Times New Roman"/>
              </a:rPr>
              <a:t>if </a:t>
            </a:r>
            <a:r>
              <a:rPr sz="1200" spc="-5" dirty="0">
                <a:latin typeface="Times New Roman"/>
                <a:cs typeface="Times New Roman"/>
              </a:rPr>
              <a:t>not  actively </a:t>
            </a:r>
            <a:r>
              <a:rPr sz="1200" dirty="0">
                <a:latin typeface="Times New Roman"/>
                <a:cs typeface="Times New Roman"/>
              </a:rPr>
              <a:t>then </a:t>
            </a:r>
            <a:r>
              <a:rPr sz="1200" spc="-5" dirty="0">
                <a:latin typeface="Times New Roman"/>
                <a:cs typeface="Times New Roman"/>
              </a:rPr>
              <a:t>passively-like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mirror </a:t>
            </a:r>
            <a:r>
              <a:rPr sz="1200" i="1" spc="-5" dirty="0">
                <a:latin typeface="Times New Roman"/>
                <a:cs typeface="Times New Roman"/>
              </a:rPr>
              <a:t>directing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beam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light </a:t>
            </a:r>
            <a:r>
              <a:rPr sz="1200" spc="-10" dirty="0">
                <a:latin typeface="Times New Roman"/>
                <a:cs typeface="Times New Roman"/>
              </a:rPr>
              <a:t>shining </a:t>
            </a:r>
            <a:r>
              <a:rPr sz="1200" spc="10" dirty="0">
                <a:latin typeface="Times New Roman"/>
                <a:cs typeface="Times New Roman"/>
              </a:rPr>
              <a:t>on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15" dirty="0">
                <a:latin typeface="Times New Roman"/>
                <a:cs typeface="Times New Roman"/>
              </a:rPr>
              <a:t>at </a:t>
            </a:r>
            <a:r>
              <a:rPr sz="1200" spc="-20" dirty="0">
                <a:latin typeface="Times New Roman"/>
                <a:cs typeface="Times New Roman"/>
              </a:rPr>
              <a:t>some </a:t>
            </a:r>
            <a:r>
              <a:rPr sz="1200" dirty="0">
                <a:latin typeface="Times New Roman"/>
                <a:cs typeface="Times New Roman"/>
              </a:rPr>
              <a:t>acute </a:t>
            </a:r>
            <a:r>
              <a:rPr sz="1200" spc="-15" dirty="0">
                <a:latin typeface="Times New Roman"/>
                <a:cs typeface="Times New Roman"/>
              </a:rPr>
              <a:t>angle.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mirror  </a:t>
            </a:r>
            <a:r>
              <a:rPr sz="1200" spc="-10" dirty="0">
                <a:latin typeface="Times New Roman"/>
                <a:cs typeface="Times New Roman"/>
              </a:rPr>
              <a:t>(Fig. </a:t>
            </a:r>
            <a:r>
              <a:rPr sz="1200" dirty="0">
                <a:latin typeface="Times New Roman"/>
                <a:cs typeface="Times New Roman"/>
              </a:rPr>
              <a:t>1-1) </a:t>
            </a:r>
            <a:r>
              <a:rPr sz="1200" spc="-5" dirty="0">
                <a:latin typeface="Times New Roman"/>
                <a:cs typeface="Times New Roman"/>
              </a:rPr>
              <a:t>may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considered an elementary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controlling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beam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light </a:t>
            </a:r>
            <a:r>
              <a:rPr sz="1200" spc="-5" dirty="0">
                <a:latin typeface="Times New Roman"/>
                <a:cs typeface="Times New Roman"/>
              </a:rPr>
              <a:t>according </a:t>
            </a:r>
            <a:r>
              <a:rPr sz="1200" dirty="0">
                <a:latin typeface="Times New Roman"/>
                <a:cs typeface="Times New Roman"/>
              </a:rPr>
              <a:t>to the  </a:t>
            </a:r>
            <a:r>
              <a:rPr sz="1200" spc="-10" dirty="0">
                <a:latin typeface="Times New Roman"/>
                <a:cs typeface="Times New Roman"/>
              </a:rPr>
              <a:t>simple </a:t>
            </a:r>
            <a:r>
              <a:rPr sz="1200" dirty="0">
                <a:latin typeface="Times New Roman"/>
                <a:cs typeface="Times New Roman"/>
              </a:rPr>
              <a:t>equation </a:t>
            </a:r>
            <a:r>
              <a:rPr sz="1200" spc="-10" dirty="0">
                <a:latin typeface="Times New Roman"/>
                <a:cs typeface="Times New Roman"/>
              </a:rPr>
              <a:t>“the angle </a:t>
            </a:r>
            <a:r>
              <a:rPr sz="1200" spc="5" dirty="0">
                <a:latin typeface="Times New Roman"/>
                <a:cs typeface="Times New Roman"/>
              </a:rPr>
              <a:t>of, </a:t>
            </a:r>
            <a:r>
              <a:rPr sz="1200" spc="-5" dirty="0">
                <a:latin typeface="Times New Roman"/>
                <a:cs typeface="Times New Roman"/>
              </a:rPr>
              <a:t>reflection </a:t>
            </a:r>
            <a:r>
              <a:rPr sz="1200" i="1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equals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angle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incidence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a.”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1169" y="7251191"/>
            <a:ext cx="3256533" cy="14502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7100" y="8673464"/>
            <a:ext cx="6689725" cy="10839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6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plant </a:t>
            </a:r>
            <a:r>
              <a:rPr sz="1200" dirty="0">
                <a:latin typeface="Times New Roman"/>
                <a:cs typeface="Times New Roman"/>
              </a:rPr>
              <a:t>(or </a:t>
            </a:r>
            <a:r>
              <a:rPr sz="1200" b="1" spc="-10" dirty="0">
                <a:latin typeface="Times New Roman"/>
                <a:cs typeface="Times New Roman"/>
              </a:rPr>
              <a:t>process,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b="1" spc="-10" dirty="0">
                <a:latin typeface="Times New Roman"/>
                <a:cs typeface="Times New Roman"/>
              </a:rPr>
              <a:t>controlled system)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system, subsystem, </a:t>
            </a:r>
            <a:r>
              <a:rPr sz="1200" spc="-5" dirty="0">
                <a:latin typeface="Times New Roman"/>
                <a:cs typeface="Times New Roman"/>
              </a:rPr>
              <a:t>process, </a:t>
            </a:r>
            <a:r>
              <a:rPr sz="1200" spc="10" dirty="0">
                <a:latin typeface="Times New Roman"/>
                <a:cs typeface="Times New Roman"/>
              </a:rPr>
              <a:t>or  </a:t>
            </a:r>
            <a:r>
              <a:rPr sz="1200" spc="-10" dirty="0">
                <a:latin typeface="Times New Roman"/>
                <a:cs typeface="Times New Roman"/>
              </a:rPr>
              <a:t>object controlled </a:t>
            </a:r>
            <a:r>
              <a:rPr sz="1200" dirty="0">
                <a:latin typeface="Times New Roman"/>
                <a:cs typeface="Times New Roman"/>
              </a:rPr>
              <a:t>by the </a:t>
            </a:r>
            <a:r>
              <a:rPr sz="1200" spc="-10" dirty="0">
                <a:latin typeface="Times New Roman"/>
                <a:cs typeface="Times New Roman"/>
              </a:rPr>
              <a:t>feedback </a:t>
            </a:r>
            <a:r>
              <a:rPr sz="1200" spc="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5" dirty="0">
                <a:latin typeface="Times New Roman"/>
                <a:cs typeface="Times New Roman"/>
              </a:rPr>
              <a:t>.It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important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note, however, </a:t>
            </a:r>
            <a:r>
              <a:rPr sz="1200" b="1" spc="-5" dirty="0">
                <a:latin typeface="Times New Roman"/>
                <a:cs typeface="Times New Roman"/>
              </a:rPr>
              <a:t>that control systems </a:t>
            </a:r>
            <a:r>
              <a:rPr sz="1200" spc="10" dirty="0">
                <a:latin typeface="Times New Roman"/>
                <a:cs typeface="Times New Roman"/>
              </a:rPr>
              <a:t>of  </a:t>
            </a:r>
            <a:r>
              <a:rPr sz="1200" spc="-10" dirty="0">
                <a:latin typeface="Times New Roman"/>
                <a:cs typeface="Times New Roman"/>
              </a:rPr>
              <a:t>interest for analysis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design </a:t>
            </a:r>
            <a:r>
              <a:rPr sz="1200" dirty="0">
                <a:latin typeface="Times New Roman"/>
                <a:cs typeface="Times New Roman"/>
              </a:rPr>
              <a:t>purposes </a:t>
            </a:r>
            <a:r>
              <a:rPr sz="1200" spc="-10" dirty="0">
                <a:latin typeface="Times New Roman"/>
                <a:cs typeface="Times New Roman"/>
              </a:rPr>
              <a:t>include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0" dirty="0">
                <a:latin typeface="Times New Roman"/>
                <a:cs typeface="Times New Roman"/>
              </a:rPr>
              <a:t>only </a:t>
            </a:r>
            <a:r>
              <a:rPr sz="1200" dirty="0">
                <a:latin typeface="Times New Roman"/>
                <a:cs typeface="Times New Roman"/>
              </a:rPr>
              <a:t>those </a:t>
            </a:r>
            <a:r>
              <a:rPr sz="1200" spc="-5" dirty="0">
                <a:latin typeface="Times New Roman"/>
                <a:cs typeface="Times New Roman"/>
              </a:rPr>
              <a:t>manufactured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10" dirty="0">
                <a:latin typeface="Times New Roman"/>
                <a:cs typeface="Times New Roman"/>
              </a:rPr>
              <a:t>humans, but </a:t>
            </a:r>
            <a:r>
              <a:rPr sz="1200" dirty="0">
                <a:latin typeface="Times New Roman"/>
                <a:cs typeface="Times New Roman"/>
              </a:rPr>
              <a:t>those </a:t>
            </a:r>
            <a:r>
              <a:rPr sz="1200" spc="-5" dirty="0">
                <a:latin typeface="Times New Roman"/>
                <a:cs typeface="Times New Roman"/>
              </a:rPr>
              <a:t>that  </a:t>
            </a:r>
            <a:r>
              <a:rPr sz="1200" b="1" spc="-10" dirty="0">
                <a:latin typeface="Times New Roman"/>
                <a:cs typeface="Times New Roman"/>
              </a:rPr>
              <a:t>normally </a:t>
            </a:r>
            <a:r>
              <a:rPr sz="1200" b="1" spc="-5" dirty="0">
                <a:latin typeface="Times New Roman"/>
                <a:cs typeface="Times New Roman"/>
              </a:rPr>
              <a:t>exist in nature</a:t>
            </a:r>
            <a:r>
              <a:rPr sz="1200" spc="-5" dirty="0">
                <a:latin typeface="Times New Roman"/>
                <a:cs typeface="Times New Roman"/>
              </a:rPr>
              <a:t>,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with </a:t>
            </a:r>
            <a:r>
              <a:rPr sz="1200" spc="5" dirty="0">
                <a:latin typeface="Times New Roman"/>
                <a:cs typeface="Times New Roman"/>
              </a:rPr>
              <a:t>both </a:t>
            </a:r>
            <a:r>
              <a:rPr sz="1200" spc="-5" dirty="0">
                <a:latin typeface="Times New Roman"/>
                <a:cs typeface="Times New Roman"/>
              </a:rPr>
              <a:t>manufactured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natural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components.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ts val="1370"/>
              </a:lnSpc>
              <a:spcBef>
                <a:spcPts val="6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dirty="0">
                <a:latin typeface="Times New Roman"/>
                <a:cs typeface="Times New Roman"/>
              </a:rPr>
              <a:t>input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stimulus, </a:t>
            </a:r>
            <a:r>
              <a:rPr sz="1200" spc="-5" dirty="0">
                <a:latin typeface="Times New Roman"/>
                <a:cs typeface="Times New Roman"/>
              </a:rPr>
              <a:t>excitation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command </a:t>
            </a:r>
            <a:r>
              <a:rPr sz="1200" spc="-10" dirty="0">
                <a:latin typeface="Times New Roman"/>
                <a:cs typeface="Times New Roman"/>
              </a:rPr>
              <a:t>applied </a:t>
            </a:r>
            <a:r>
              <a:rPr sz="1200" i="1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dirty="0">
                <a:latin typeface="Times New Roman"/>
                <a:cs typeface="Times New Roman"/>
              </a:rPr>
              <a:t>typically </a:t>
            </a:r>
            <a:r>
              <a:rPr sz="1200" spc="5" dirty="0">
                <a:latin typeface="Times New Roman"/>
                <a:cs typeface="Times New Roman"/>
              </a:rPr>
              <a:t>from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external  </a:t>
            </a:r>
            <a:r>
              <a:rPr sz="1200" spc="-5" dirty="0">
                <a:latin typeface="Times New Roman"/>
                <a:cs typeface="Times New Roman"/>
              </a:rPr>
              <a:t>energy </a:t>
            </a:r>
            <a:r>
              <a:rPr sz="1200" dirty="0">
                <a:latin typeface="Times New Roman"/>
                <a:cs typeface="Times New Roman"/>
              </a:rPr>
              <a:t>source, </a:t>
            </a:r>
            <a:r>
              <a:rPr sz="1200" spc="-10" dirty="0">
                <a:latin typeface="Times New Roman"/>
                <a:cs typeface="Times New Roman"/>
              </a:rPr>
              <a:t>usually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order to </a:t>
            </a:r>
            <a:r>
              <a:rPr sz="1200" spc="-5" dirty="0">
                <a:latin typeface="Times New Roman"/>
                <a:cs typeface="Times New Roman"/>
              </a:rPr>
              <a:t>produce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specified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i="1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control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96125" y="5229016"/>
            <a:ext cx="2293436" cy="76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377566"/>
            <a:ext cx="149860" cy="537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Times New Roman"/>
                <a:cs typeface="Times New Roman"/>
              </a:rPr>
              <a:t>b</a:t>
            </a:r>
            <a:r>
              <a:rPr sz="1200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c-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3789425"/>
            <a:ext cx="35953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Times New Roman"/>
                <a:cs typeface="Times New Roman"/>
              </a:rPr>
              <a:t>3- Draw a block diagram </a:t>
            </a:r>
            <a:r>
              <a:rPr sz="1400" b="1" spc="-10" dirty="0">
                <a:latin typeface="Times New Roman"/>
                <a:cs typeface="Times New Roman"/>
              </a:rPr>
              <a:t>for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electric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switch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5389879"/>
            <a:ext cx="6685915" cy="8477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l">
              <a:lnSpc>
                <a:spcPts val="1610"/>
              </a:lnSpc>
              <a:spcBef>
                <a:spcPts val="204"/>
              </a:spcBef>
            </a:pPr>
            <a:r>
              <a:rPr sz="1400" b="1" spc="-5" dirty="0">
                <a:latin typeface="Times New Roman"/>
                <a:cs typeface="Times New Roman"/>
              </a:rPr>
              <a:t>4-Draw a schematic and a block </a:t>
            </a:r>
            <a:r>
              <a:rPr sz="1400" b="1" dirty="0">
                <a:latin typeface="Times New Roman"/>
                <a:cs typeface="Times New Roman"/>
              </a:rPr>
              <a:t>diagram </a:t>
            </a:r>
            <a:r>
              <a:rPr sz="1400" b="1" spc="-5" dirty="0">
                <a:latin typeface="Times New Roman"/>
                <a:cs typeface="Times New Roman"/>
              </a:rPr>
              <a:t>from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following description </a:t>
            </a:r>
            <a:r>
              <a:rPr sz="1400" b="1" spc="-20" dirty="0">
                <a:latin typeface="Times New Roman"/>
                <a:cs typeface="Times New Roman"/>
              </a:rPr>
              <a:t>of </a:t>
            </a:r>
            <a:r>
              <a:rPr sz="1400" b="1" spc="-5" dirty="0">
                <a:latin typeface="Times New Roman"/>
                <a:cs typeface="Times New Roman"/>
              </a:rPr>
              <a:t>a </a:t>
            </a:r>
            <a:r>
              <a:rPr sz="1400" b="1" i="1" spc="-5" dirty="0">
                <a:latin typeface="Times New Roman"/>
                <a:cs typeface="Times New Roman"/>
              </a:rPr>
              <a:t>position  servomechanism </a:t>
            </a:r>
            <a:r>
              <a:rPr sz="1400" b="1" spc="-10" dirty="0">
                <a:latin typeface="Times New Roman"/>
                <a:cs typeface="Times New Roman"/>
              </a:rPr>
              <a:t>whose </a:t>
            </a:r>
            <a:r>
              <a:rPr sz="1400" b="1" spc="-5" dirty="0">
                <a:latin typeface="Times New Roman"/>
                <a:cs typeface="Times New Roman"/>
              </a:rPr>
              <a:t>function is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10" dirty="0">
                <a:latin typeface="Times New Roman"/>
                <a:cs typeface="Times New Roman"/>
              </a:rPr>
              <a:t>open </a:t>
            </a:r>
            <a:r>
              <a:rPr sz="1400" b="1" spc="-5" dirty="0">
                <a:latin typeface="Times New Roman"/>
                <a:cs typeface="Times New Roman"/>
              </a:rPr>
              <a:t>and close a </a:t>
            </a:r>
            <a:r>
              <a:rPr sz="1400" b="1" spc="-10" dirty="0">
                <a:latin typeface="Times New Roman"/>
                <a:cs typeface="Times New Roman"/>
              </a:rPr>
              <a:t>water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valve.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505"/>
              </a:lnSpc>
            </a:pPr>
            <a:r>
              <a:rPr sz="1400" b="1" spc="-10" dirty="0">
                <a:latin typeface="Times New Roman"/>
                <a:cs typeface="Times New Roman"/>
              </a:rPr>
              <a:t>A</a:t>
            </a:r>
            <a:r>
              <a:rPr sz="1400" b="1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schematic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diagram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(Fig.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2-38)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is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easily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drawn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from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preceding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description.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Mechanical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45"/>
              </a:lnSpc>
            </a:pPr>
            <a:r>
              <a:rPr sz="1400" spc="-10" dirty="0">
                <a:latin typeface="Times New Roman"/>
                <a:cs typeface="Times New Roman"/>
              </a:rPr>
              <a:t>connections are </a:t>
            </a:r>
            <a:r>
              <a:rPr sz="1400" spc="-5" dirty="0">
                <a:latin typeface="Times New Roman"/>
                <a:cs typeface="Times New Roman"/>
              </a:rPr>
              <a:t>shown as </a:t>
            </a:r>
            <a:r>
              <a:rPr sz="1400" spc="-10" dirty="0">
                <a:latin typeface="Times New Roman"/>
                <a:cs typeface="Times New Roman"/>
              </a:rPr>
              <a:t>dashed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lines.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8831960"/>
            <a:ext cx="64554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The block </a:t>
            </a:r>
            <a:r>
              <a:rPr sz="1400" dirty="0">
                <a:latin typeface="Times New Roman"/>
                <a:cs typeface="Times New Roman"/>
              </a:rPr>
              <a:t>diagram </a:t>
            </a:r>
            <a:r>
              <a:rPr sz="1400" spc="-10" dirty="0">
                <a:latin typeface="Times New Roman"/>
                <a:cs typeface="Times New Roman"/>
              </a:rPr>
              <a:t>for this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(Fig. </a:t>
            </a:r>
            <a:r>
              <a:rPr sz="1400" dirty="0">
                <a:latin typeface="Times New Roman"/>
                <a:cs typeface="Times New Roman"/>
              </a:rPr>
              <a:t>2-39)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easily </a:t>
            </a:r>
            <a:r>
              <a:rPr sz="1400" dirty="0">
                <a:latin typeface="Times New Roman"/>
                <a:cs typeface="Times New Roman"/>
              </a:rPr>
              <a:t>drawn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schematic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diagram.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7334" y="1195704"/>
            <a:ext cx="5274310" cy="1344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384" y="3063239"/>
            <a:ext cx="2556724" cy="596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617" y="4405293"/>
            <a:ext cx="4269035" cy="8247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005" y="6486420"/>
            <a:ext cx="5699141" cy="2101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20</a:t>
            </a:fld>
            <a:endParaRPr spc="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609215"/>
            <a:ext cx="6684009" cy="76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Fig.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2-39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5-Draw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block </a:t>
            </a:r>
            <a:r>
              <a:rPr sz="1400" dirty="0">
                <a:latin typeface="Times New Roman"/>
                <a:cs typeface="Times New Roman"/>
              </a:rPr>
              <a:t>diagram </a:t>
            </a:r>
            <a:r>
              <a:rPr sz="1400" spc="-10" dirty="0">
                <a:latin typeface="Times New Roman"/>
                <a:cs typeface="Times New Roman"/>
              </a:rPr>
              <a:t>for the </a:t>
            </a:r>
            <a:r>
              <a:rPr sz="1400" spc="-5" dirty="0">
                <a:latin typeface="Times New Roman"/>
                <a:cs typeface="Times New Roman"/>
              </a:rPr>
              <a:t>elementary speed </a:t>
            </a:r>
            <a:r>
              <a:rPr sz="1400" spc="-10" dirty="0">
                <a:latin typeface="Times New Roman"/>
                <a:cs typeface="Times New Roman"/>
              </a:rPr>
              <a:t>control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(velocity servomechanism)  given in </a:t>
            </a:r>
            <a:r>
              <a:rPr sz="1400" spc="-15" dirty="0">
                <a:latin typeface="Times New Roman"/>
                <a:cs typeface="Times New Roman"/>
              </a:rPr>
              <a:t>Fig.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2-40.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9114" y="6325869"/>
            <a:ext cx="586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Times New Roman"/>
                <a:cs typeface="Times New Roman"/>
              </a:rPr>
              <a:t>Fig.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2-40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0384" y="552338"/>
            <a:ext cx="6123686" cy="1930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384" y="3374135"/>
            <a:ext cx="6544945" cy="2857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5202" y="6795709"/>
            <a:ext cx="5295924" cy="2690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21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6630670" cy="24333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  <a:tabLst>
                <a:tab pos="2756535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Lecture</a:t>
            </a:r>
            <a:r>
              <a:rPr sz="1400" b="1" spc="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four	Block </a:t>
            </a:r>
            <a:r>
              <a:rPr sz="1400" b="1" spc="-5" dirty="0">
                <a:latin typeface="Times New Roman"/>
                <a:cs typeface="Times New Roman"/>
              </a:rPr>
              <a:t>Diagram Reduction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Techniques</a:t>
            </a:r>
            <a:endParaRPr sz="1400" dirty="0">
              <a:latin typeface="Times New Roman"/>
              <a:cs typeface="Times New Roman"/>
            </a:endParaRPr>
          </a:p>
          <a:p>
            <a:pPr marL="12700" marR="484505" algn="l">
              <a:lnSpc>
                <a:spcPts val="1610"/>
              </a:lnSpc>
              <a:spcBef>
                <a:spcPts val="1215"/>
              </a:spcBef>
            </a:pPr>
            <a:r>
              <a:rPr sz="1400" spc="-5" dirty="0">
                <a:latin typeface="Times New Roman"/>
                <a:cs typeface="Times New Roman"/>
              </a:rPr>
              <a:t>By </a:t>
            </a:r>
            <a:r>
              <a:rPr sz="1400" spc="-15" dirty="0">
                <a:latin typeface="Times New Roman"/>
                <a:cs typeface="Times New Roman"/>
              </a:rPr>
              <a:t>means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systematic </a:t>
            </a:r>
            <a:r>
              <a:rPr sz="1400" spc="-10" dirty="0">
                <a:latin typeface="Times New Roman"/>
                <a:cs typeface="Times New Roman"/>
              </a:rPr>
              <a:t>block </a:t>
            </a:r>
            <a:r>
              <a:rPr sz="1400" spc="-5" dirty="0">
                <a:latin typeface="Times New Roman"/>
                <a:cs typeface="Times New Roman"/>
              </a:rPr>
              <a:t>diagram reduction, </a:t>
            </a:r>
            <a:r>
              <a:rPr sz="1400" spc="-10" dirty="0">
                <a:latin typeface="Times New Roman"/>
                <a:cs typeface="Times New Roman"/>
              </a:rPr>
              <a:t>every multiple loop </a:t>
            </a:r>
            <a:r>
              <a:rPr sz="1400" spc="-5" dirty="0">
                <a:latin typeface="Times New Roman"/>
                <a:cs typeface="Times New Roman"/>
              </a:rPr>
              <a:t>linear </a:t>
            </a:r>
            <a:r>
              <a:rPr sz="1400" spc="-10" dirty="0">
                <a:latin typeface="Times New Roman"/>
                <a:cs typeface="Times New Roman"/>
              </a:rPr>
              <a:t>feedback 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may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reduced </a:t>
            </a:r>
            <a:r>
              <a:rPr sz="1400" spc="-5" dirty="0">
                <a:latin typeface="Times New Roman"/>
                <a:cs typeface="Times New Roman"/>
              </a:rPr>
              <a:t>to canonical </a:t>
            </a:r>
            <a:r>
              <a:rPr sz="1400" spc="-10" dirty="0">
                <a:latin typeface="Times New Roman"/>
                <a:cs typeface="Times New Roman"/>
              </a:rPr>
              <a:t>form.using the </a:t>
            </a:r>
            <a:r>
              <a:rPr sz="1400" spc="-5" dirty="0">
                <a:latin typeface="Times New Roman"/>
                <a:cs typeface="Times New Roman"/>
              </a:rPr>
              <a:t>following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steps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algn="l">
              <a:lnSpc>
                <a:spcPts val="1645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Step </a:t>
            </a:r>
            <a:r>
              <a:rPr sz="1400" b="1" spc="-5" dirty="0">
                <a:latin typeface="Times New Roman"/>
                <a:cs typeface="Times New Roman"/>
              </a:rPr>
              <a:t>1: </a:t>
            </a:r>
            <a:r>
              <a:rPr sz="1400" spc="-5" dirty="0">
                <a:latin typeface="Times New Roman"/>
                <a:cs typeface="Times New Roman"/>
              </a:rPr>
              <a:t>Combine all cascade blocks using Transformation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10"/>
              </a:lnSpc>
            </a:pPr>
            <a:r>
              <a:rPr sz="1400" b="1" spc="-10" dirty="0">
                <a:latin typeface="Times New Roman"/>
                <a:cs typeface="Times New Roman"/>
              </a:rPr>
              <a:t>Step </a:t>
            </a:r>
            <a:r>
              <a:rPr sz="1400" b="1" spc="-5" dirty="0">
                <a:latin typeface="Times New Roman"/>
                <a:cs typeface="Times New Roman"/>
              </a:rPr>
              <a:t>2 </a:t>
            </a:r>
            <a:r>
              <a:rPr sz="1400" spc="-10" dirty="0">
                <a:latin typeface="Times New Roman"/>
                <a:cs typeface="Times New Roman"/>
              </a:rPr>
              <a:t>Combine </a:t>
            </a:r>
            <a:r>
              <a:rPr sz="1400" spc="5" dirty="0">
                <a:latin typeface="Times New Roman"/>
                <a:cs typeface="Times New Roman"/>
              </a:rPr>
              <a:t>all </a:t>
            </a:r>
            <a:r>
              <a:rPr sz="1400" spc="-5" dirty="0">
                <a:latin typeface="Times New Roman"/>
                <a:cs typeface="Times New Roman"/>
              </a:rPr>
              <a:t>parallel blocks using Transformation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10"/>
              </a:lnSpc>
            </a:pPr>
            <a:r>
              <a:rPr sz="1400" b="1" spc="-10" dirty="0">
                <a:latin typeface="Times New Roman"/>
                <a:cs typeface="Times New Roman"/>
              </a:rPr>
              <a:t>Step </a:t>
            </a:r>
            <a:r>
              <a:rPr sz="1400" b="1" spc="-5" dirty="0">
                <a:latin typeface="Times New Roman"/>
                <a:cs typeface="Times New Roman"/>
              </a:rPr>
              <a:t>3: </a:t>
            </a:r>
            <a:r>
              <a:rPr sz="1400" spc="-5" dirty="0">
                <a:latin typeface="Times New Roman"/>
                <a:cs typeface="Times New Roman"/>
              </a:rPr>
              <a:t>Eliminate all </a:t>
            </a:r>
            <a:r>
              <a:rPr sz="1400" spc="-10" dirty="0">
                <a:latin typeface="Times New Roman"/>
                <a:cs typeface="Times New Roman"/>
              </a:rPr>
              <a:t>minor feedback loops </a:t>
            </a:r>
            <a:r>
              <a:rPr sz="1400" spc="-5" dirty="0">
                <a:latin typeface="Times New Roman"/>
                <a:cs typeface="Times New Roman"/>
              </a:rPr>
              <a:t>using Transformation</a:t>
            </a:r>
            <a:r>
              <a:rPr sz="1400" spc="19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4.</a:t>
            </a:r>
            <a:endParaRPr sz="1400" dirty="0">
              <a:latin typeface="Times New Roman"/>
              <a:cs typeface="Times New Roman"/>
            </a:endParaRPr>
          </a:p>
          <a:p>
            <a:pPr marL="12700" marR="309245" algn="l">
              <a:lnSpc>
                <a:spcPts val="1610"/>
              </a:lnSpc>
              <a:spcBef>
                <a:spcPts val="75"/>
              </a:spcBef>
            </a:pPr>
            <a:r>
              <a:rPr sz="1400" b="1" spc="-10" dirty="0">
                <a:latin typeface="Times New Roman"/>
                <a:cs typeface="Times New Roman"/>
              </a:rPr>
              <a:t>Step </a:t>
            </a:r>
            <a:r>
              <a:rPr sz="1400" b="1" spc="-5" dirty="0">
                <a:latin typeface="Times New Roman"/>
                <a:cs typeface="Times New Roman"/>
              </a:rPr>
              <a:t>4: </a:t>
            </a:r>
            <a:r>
              <a:rPr sz="1400" spc="-5" dirty="0">
                <a:latin typeface="Times New Roman"/>
                <a:cs typeface="Times New Roman"/>
              </a:rPr>
              <a:t>Shift summing points to </a:t>
            </a:r>
            <a:r>
              <a:rPr sz="1400" spc="-15" dirty="0">
                <a:latin typeface="Times New Roman"/>
                <a:cs typeface="Times New Roman"/>
              </a:rPr>
              <a:t>the left </a:t>
            </a:r>
            <a:r>
              <a:rPr sz="1400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takeoff points 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right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major </a:t>
            </a:r>
            <a:r>
              <a:rPr sz="1400" spc="5" dirty="0">
                <a:latin typeface="Times New Roman"/>
                <a:cs typeface="Times New Roman"/>
              </a:rPr>
              <a:t>loop,  </a:t>
            </a:r>
            <a:r>
              <a:rPr sz="1400" spc="-5" dirty="0">
                <a:latin typeface="Times New Roman"/>
                <a:cs typeface="Times New Roman"/>
              </a:rPr>
              <a:t>using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530"/>
              </a:lnSpc>
            </a:pPr>
            <a:r>
              <a:rPr sz="1400" b="1" spc="-10" dirty="0">
                <a:latin typeface="Times New Roman"/>
                <a:cs typeface="Times New Roman"/>
              </a:rPr>
              <a:t>Step </a:t>
            </a:r>
            <a:r>
              <a:rPr sz="1400" b="1" i="1" dirty="0">
                <a:latin typeface="Arial"/>
                <a:cs typeface="Arial"/>
              </a:rPr>
              <a:t>5: </a:t>
            </a:r>
            <a:r>
              <a:rPr sz="1400" spc="-5" dirty="0">
                <a:latin typeface="Times New Roman"/>
                <a:cs typeface="Times New Roman"/>
              </a:rPr>
              <a:t>Repeat </a:t>
            </a:r>
            <a:r>
              <a:rPr sz="1400" spc="-10" dirty="0">
                <a:latin typeface="Times New Roman"/>
                <a:cs typeface="Times New Roman"/>
              </a:rPr>
              <a:t>Steps </a:t>
            </a:r>
            <a:r>
              <a:rPr sz="1400" spc="-5" dirty="0">
                <a:latin typeface="Times New Roman"/>
                <a:cs typeface="Times New Roman"/>
              </a:rPr>
              <a:t>1 to </a:t>
            </a:r>
            <a:r>
              <a:rPr sz="1400" b="1" spc="-5" dirty="0">
                <a:latin typeface="Arial"/>
                <a:cs typeface="Arial"/>
              </a:rPr>
              <a:t>4 </a:t>
            </a:r>
            <a:r>
              <a:rPr sz="1400" spc="-5" dirty="0">
                <a:latin typeface="Times New Roman"/>
                <a:cs typeface="Times New Roman"/>
              </a:rPr>
              <a:t>until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canonical form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5" dirty="0">
                <a:latin typeface="Times New Roman"/>
                <a:cs typeface="Times New Roman"/>
              </a:rPr>
              <a:t>been achieved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particular</a:t>
            </a:r>
            <a:r>
              <a:rPr sz="1400" spc="29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input.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45"/>
              </a:lnSpc>
            </a:pPr>
            <a:r>
              <a:rPr sz="1400" b="1" spc="-10" dirty="0">
                <a:latin typeface="Times New Roman"/>
                <a:cs typeface="Times New Roman"/>
              </a:rPr>
              <a:t>Step </a:t>
            </a:r>
            <a:r>
              <a:rPr sz="1400" b="1" spc="-5" dirty="0">
                <a:latin typeface="Times New Roman"/>
                <a:cs typeface="Times New Roman"/>
              </a:rPr>
              <a:t>6 </a:t>
            </a:r>
            <a:r>
              <a:rPr sz="1400" spc="-5" dirty="0">
                <a:latin typeface="Times New Roman"/>
                <a:cs typeface="Times New Roman"/>
              </a:rPr>
              <a:t>Repeat </a:t>
            </a:r>
            <a:r>
              <a:rPr sz="1400" spc="-10" dirty="0">
                <a:latin typeface="Times New Roman"/>
                <a:cs typeface="Times New Roman"/>
              </a:rPr>
              <a:t>Steps </a:t>
            </a:r>
            <a:r>
              <a:rPr sz="1400" spc="-5" dirty="0">
                <a:latin typeface="Times New Roman"/>
                <a:cs typeface="Times New Roman"/>
              </a:rPr>
              <a:t>1 to 5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dirty="0">
                <a:latin typeface="Times New Roman"/>
                <a:cs typeface="Times New Roman"/>
              </a:rPr>
              <a:t>each </a:t>
            </a:r>
            <a:r>
              <a:rPr sz="1400" spc="-10" dirty="0">
                <a:latin typeface="Times New Roman"/>
                <a:cs typeface="Times New Roman"/>
              </a:rPr>
              <a:t>input, </a:t>
            </a:r>
            <a:r>
              <a:rPr sz="1400" spc="-5" dirty="0">
                <a:latin typeface="Times New Roman"/>
                <a:cs typeface="Times New Roman"/>
              </a:rPr>
              <a:t>as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required.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1723" y="3094862"/>
            <a:ext cx="6296052" cy="5562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22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4030345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Problems</a:t>
            </a:r>
            <a:endParaRPr sz="12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1120"/>
              </a:spcBef>
            </a:pPr>
            <a:r>
              <a:rPr sz="1200" b="1" dirty="0">
                <a:latin typeface="Times New Roman"/>
                <a:cs typeface="Times New Roman"/>
              </a:rPr>
              <a:t>1- </a:t>
            </a:r>
            <a:r>
              <a:rPr sz="1400" spc="-10" dirty="0">
                <a:latin typeface="Times New Roman"/>
                <a:cs typeface="Times New Roman"/>
              </a:rPr>
              <a:t>Simplify the block </a:t>
            </a:r>
            <a:r>
              <a:rPr sz="1400" dirty="0">
                <a:latin typeface="Times New Roman"/>
                <a:cs typeface="Times New Roman"/>
              </a:rPr>
              <a:t>diagram </a:t>
            </a:r>
            <a:r>
              <a:rPr sz="1400" spc="5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dirty="0">
                <a:latin typeface="Times New Roman"/>
                <a:cs typeface="Times New Roman"/>
              </a:rPr>
              <a:t>Figure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2–17.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2978276"/>
            <a:ext cx="6346190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</a:pPr>
            <a:r>
              <a:rPr sz="1400" spc="-5" dirty="0">
                <a:latin typeface="Times New Roman"/>
                <a:cs typeface="Times New Roman"/>
              </a:rPr>
              <a:t>2-Simplify </a:t>
            </a:r>
            <a:r>
              <a:rPr sz="1400" spc="-10" dirty="0">
                <a:latin typeface="Times New Roman"/>
                <a:cs typeface="Times New Roman"/>
              </a:rPr>
              <a:t>the block </a:t>
            </a:r>
            <a:r>
              <a:rPr sz="1400" spc="-5" dirty="0">
                <a:latin typeface="Times New Roman"/>
                <a:cs typeface="Times New Roman"/>
              </a:rPr>
              <a:t>diagram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Figure 2–21.Then </a:t>
            </a:r>
            <a:r>
              <a:rPr sz="1400" dirty="0">
                <a:latin typeface="Times New Roman"/>
                <a:cs typeface="Times New Roman"/>
              </a:rPr>
              <a:t>obtain </a:t>
            </a:r>
            <a:r>
              <a:rPr sz="1400" spc="-5" dirty="0">
                <a:latin typeface="Times New Roman"/>
                <a:cs typeface="Times New Roman"/>
              </a:rPr>
              <a:t>the closed-loop transfer  function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C(s)/R(s).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5347207"/>
            <a:ext cx="6239510" cy="445134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185"/>
              </a:spcBef>
            </a:pPr>
            <a:r>
              <a:rPr sz="1400" b="1" spc="-5" dirty="0">
                <a:latin typeface="Times New Roman"/>
                <a:cs typeface="Times New Roman"/>
              </a:rPr>
              <a:t>3-</a:t>
            </a:r>
            <a:r>
              <a:rPr sz="1400" spc="-5" dirty="0">
                <a:latin typeface="Times New Roman"/>
                <a:cs typeface="Times New Roman"/>
              </a:rPr>
              <a:t>Simplify </a:t>
            </a:r>
            <a:r>
              <a:rPr sz="1400" spc="-10" dirty="0">
                <a:latin typeface="Times New Roman"/>
                <a:cs typeface="Times New Roman"/>
              </a:rPr>
              <a:t>the block </a:t>
            </a:r>
            <a:r>
              <a:rPr sz="1400" spc="-5" dirty="0">
                <a:latin typeface="Times New Roman"/>
                <a:cs typeface="Times New Roman"/>
              </a:rPr>
              <a:t>diagram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Figure </a:t>
            </a:r>
            <a:r>
              <a:rPr sz="1400" dirty="0">
                <a:latin typeface="Times New Roman"/>
                <a:cs typeface="Times New Roman"/>
              </a:rPr>
              <a:t>2–29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obtain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closed-loop </a:t>
            </a:r>
            <a:r>
              <a:rPr sz="1400" dirty="0">
                <a:latin typeface="Times New Roman"/>
                <a:cs typeface="Times New Roman"/>
              </a:rPr>
              <a:t>transfer  </a:t>
            </a:r>
            <a:r>
              <a:rPr sz="1400" spc="-5" dirty="0">
                <a:latin typeface="Times New Roman"/>
                <a:cs typeface="Times New Roman"/>
              </a:rPr>
              <a:t>function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C(s)/R(s).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7664322"/>
            <a:ext cx="632777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</a:pPr>
            <a:r>
              <a:rPr sz="1400" b="1" spc="-10" dirty="0">
                <a:latin typeface="Times New Roman"/>
                <a:cs typeface="Times New Roman"/>
              </a:rPr>
              <a:t>4-. </a:t>
            </a:r>
            <a:r>
              <a:rPr sz="1400" spc="-10" dirty="0">
                <a:latin typeface="Times New Roman"/>
                <a:cs typeface="Times New Roman"/>
              </a:rPr>
              <a:t>Simplify the block </a:t>
            </a:r>
            <a:r>
              <a:rPr sz="1400" dirty="0">
                <a:latin typeface="Times New Roman"/>
                <a:cs typeface="Times New Roman"/>
              </a:rPr>
              <a:t>diagram shown </a:t>
            </a:r>
            <a:r>
              <a:rPr sz="1400" spc="-5" dirty="0">
                <a:latin typeface="Times New Roman"/>
                <a:cs typeface="Times New Roman"/>
              </a:rPr>
              <a:t>in Figure </a:t>
            </a:r>
            <a:r>
              <a:rPr sz="1400" dirty="0">
                <a:latin typeface="Times New Roman"/>
                <a:cs typeface="Times New Roman"/>
              </a:rPr>
              <a:t>2–30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obtain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closed-loop transfer  function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C(s)/R(s).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55222" y="1320964"/>
            <a:ext cx="3419871" cy="13925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9931" y="3489847"/>
            <a:ext cx="4102836" cy="1664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6064" y="5999768"/>
            <a:ext cx="3039435" cy="1572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5605" y="8351168"/>
            <a:ext cx="3685164" cy="14040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23</a:t>
            </a:fld>
            <a:endParaRPr spc="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776985"/>
            <a:ext cx="632777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</a:pPr>
            <a:r>
              <a:rPr sz="1400" b="1" spc="-10" dirty="0">
                <a:latin typeface="Times New Roman"/>
                <a:cs typeface="Times New Roman"/>
              </a:rPr>
              <a:t>5-. </a:t>
            </a:r>
            <a:r>
              <a:rPr sz="1400" spc="-10" dirty="0">
                <a:latin typeface="Times New Roman"/>
                <a:cs typeface="Times New Roman"/>
              </a:rPr>
              <a:t>Simplify the block </a:t>
            </a:r>
            <a:r>
              <a:rPr sz="1400" dirty="0">
                <a:latin typeface="Times New Roman"/>
                <a:cs typeface="Times New Roman"/>
              </a:rPr>
              <a:t>diagram shown </a:t>
            </a:r>
            <a:r>
              <a:rPr sz="1400" spc="-5" dirty="0">
                <a:latin typeface="Times New Roman"/>
                <a:cs typeface="Times New Roman"/>
              </a:rPr>
              <a:t>in Figure </a:t>
            </a:r>
            <a:r>
              <a:rPr sz="1400" dirty="0">
                <a:latin typeface="Times New Roman"/>
                <a:cs typeface="Times New Roman"/>
              </a:rPr>
              <a:t>2–31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obtain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closed-loop transfer  function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C(s)/R(s).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4173473"/>
            <a:ext cx="6430645" cy="4419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</a:pPr>
            <a:r>
              <a:rPr sz="1400" b="1" spc="-5" dirty="0">
                <a:latin typeface="Times New Roman"/>
                <a:cs typeface="Times New Roman"/>
              </a:rPr>
              <a:t>6- </a:t>
            </a:r>
            <a:r>
              <a:rPr sz="1400" spc="-15" dirty="0">
                <a:latin typeface="Times New Roman"/>
                <a:cs typeface="Times New Roman"/>
              </a:rPr>
              <a:t>Find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overall transfer function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spc="10" dirty="0">
                <a:latin typeface="Times New Roman"/>
                <a:cs typeface="Times New Roman"/>
              </a:rPr>
              <a:t>2.33 </a:t>
            </a:r>
            <a:r>
              <a:rPr sz="1400" spc="-10" dirty="0">
                <a:latin typeface="Times New Roman"/>
                <a:cs typeface="Times New Roman"/>
              </a:rPr>
              <a:t>using </a:t>
            </a:r>
            <a:r>
              <a:rPr sz="1400" dirty="0">
                <a:latin typeface="Times New Roman"/>
                <a:cs typeface="Times New Roman"/>
              </a:rPr>
              <a:t>block diagram  </a:t>
            </a:r>
            <a:r>
              <a:rPr sz="1400" spc="-5" dirty="0">
                <a:latin typeface="Times New Roman"/>
                <a:cs typeface="Times New Roman"/>
              </a:rPr>
              <a:t>reduction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technique</a:t>
            </a:r>
            <a:r>
              <a:rPr sz="1050" spc="-5" dirty="0"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6319773"/>
            <a:ext cx="53225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7-Obtain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overall transfer function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spc="-5" dirty="0">
                <a:latin typeface="Times New Roman"/>
                <a:cs typeface="Times New Roman"/>
              </a:rPr>
              <a:t>2.34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(a).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9103232"/>
            <a:ext cx="477202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Times New Roman"/>
                <a:cs typeface="Times New Roman"/>
              </a:rPr>
              <a:t>8- </a:t>
            </a:r>
            <a:r>
              <a:rPr sz="1400" spc="-10" dirty="0">
                <a:latin typeface="Times New Roman"/>
                <a:cs typeface="Times New Roman"/>
              </a:rPr>
              <a:t>Reduce the block </a:t>
            </a:r>
            <a:r>
              <a:rPr sz="1400" dirty="0">
                <a:latin typeface="Times New Roman"/>
                <a:cs typeface="Times New Roman"/>
              </a:rPr>
              <a:t>diagram and obtain G(s) </a:t>
            </a:r>
            <a:r>
              <a:rPr sz="1400" spc="-5" dirty="0">
                <a:latin typeface="Times New Roman"/>
                <a:cs typeface="Times New Roman"/>
              </a:rPr>
              <a:t>/R(s) in </a:t>
            </a: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spc="-5" dirty="0">
                <a:latin typeface="Times New Roman"/>
                <a:cs typeface="Times New Roman"/>
              </a:rPr>
              <a:t>2.35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(a).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6908" y="1619137"/>
            <a:ext cx="4245416" cy="2347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69908" y="4723041"/>
            <a:ext cx="3957069" cy="1383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69471" y="6815141"/>
            <a:ext cx="4792252" cy="2049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24</a:t>
            </a:fld>
            <a:endParaRPr spc="3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859404"/>
            <a:ext cx="6682740" cy="5300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9-Choose </a:t>
            </a:r>
            <a:r>
              <a:rPr sz="1200" b="1" spc="-10" dirty="0">
                <a:latin typeface="Times New Roman"/>
                <a:cs typeface="Times New Roman"/>
              </a:rPr>
              <a:t>true </a:t>
            </a:r>
            <a:r>
              <a:rPr sz="1200" b="1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false </a:t>
            </a:r>
            <a:r>
              <a:rPr sz="1200" b="1" dirty="0">
                <a:latin typeface="Times New Roman"/>
                <a:cs typeface="Times New Roman"/>
              </a:rPr>
              <a:t>for the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following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91770" indent="-179705" algn="l">
              <a:lnSpc>
                <a:spcPct val="100000"/>
              </a:lnSpc>
              <a:buFont typeface="Times New Roman"/>
              <a:buAutoNum type="arabicPeriod"/>
              <a:tabLst>
                <a:tab pos="192405" algn="l"/>
              </a:tabLst>
            </a:pPr>
            <a:r>
              <a:rPr sz="1400" spc="-10" dirty="0">
                <a:latin typeface="Times New Roman"/>
                <a:cs typeface="Times New Roman"/>
              </a:rPr>
              <a:t>Very </a:t>
            </a:r>
            <a:r>
              <a:rPr sz="1400" spc="-20" dirty="0">
                <a:latin typeface="Times New Roman"/>
                <a:cs typeface="Times New Roman"/>
              </a:rPr>
              <a:t>few </a:t>
            </a:r>
            <a:r>
              <a:rPr sz="1400" spc="-5" dirty="0">
                <a:latin typeface="Times New Roman"/>
                <a:cs typeface="Times New Roman"/>
              </a:rPr>
              <a:t>physical </a:t>
            </a:r>
            <a:r>
              <a:rPr sz="1400" spc="-10" dirty="0">
                <a:latin typeface="Times New Roman"/>
                <a:cs typeface="Times New Roman"/>
              </a:rPr>
              <a:t>systems are linear </a:t>
            </a:r>
            <a:r>
              <a:rPr sz="1400" spc="-5" dirty="0">
                <a:latin typeface="Times New Roman"/>
                <a:cs typeface="Times New Roman"/>
              </a:rPr>
              <a:t>within </a:t>
            </a:r>
            <a:r>
              <a:rPr sz="1400" spc="-10" dirty="0">
                <a:latin typeface="Times New Roman"/>
                <a:cs typeface="Times New Roman"/>
              </a:rPr>
              <a:t>some range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variables.</a:t>
            </a:r>
            <a:endParaRPr sz="1400" dirty="0">
              <a:latin typeface="Times New Roman"/>
              <a:cs typeface="Times New Roman"/>
            </a:endParaRPr>
          </a:p>
          <a:p>
            <a:pPr marL="237490" indent="-179705" algn="l">
              <a:lnSpc>
                <a:spcPct val="100000"/>
              </a:lnSpc>
              <a:spcBef>
                <a:spcPts val="170"/>
              </a:spcBef>
              <a:buFont typeface="Times New Roman"/>
              <a:buAutoNum type="arabicPeriod"/>
              <a:tabLst>
                <a:tab pos="238125" algn="l"/>
              </a:tabLst>
            </a:pPr>
            <a:r>
              <a:rPr sz="1400" spc="-10" dirty="0">
                <a:latin typeface="Times New Roman"/>
                <a:cs typeface="Times New Roman"/>
              </a:rPr>
              <a:t>A linear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satisfies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properties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superposition and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homogeneity.</a:t>
            </a:r>
            <a:endParaRPr sz="1400" dirty="0">
              <a:latin typeface="Times New Roman"/>
              <a:cs typeface="Times New Roman"/>
            </a:endParaRPr>
          </a:p>
          <a:p>
            <a:pPr marL="12700" marR="379730" algn="l">
              <a:lnSpc>
                <a:spcPts val="1850"/>
              </a:lnSpc>
              <a:spcBef>
                <a:spcPts val="90"/>
              </a:spcBef>
              <a:buFont typeface="Times New Roman"/>
              <a:buAutoNum type="arabicPeriod"/>
              <a:tabLst>
                <a:tab pos="192405" algn="l"/>
              </a:tabLst>
            </a:pP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transfer </a:t>
            </a:r>
            <a:r>
              <a:rPr sz="1400" spc="-10" dirty="0">
                <a:latin typeface="Times New Roman"/>
                <a:cs typeface="Times New Roman"/>
              </a:rPr>
              <a:t>function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ratio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Laplace </a:t>
            </a:r>
            <a:r>
              <a:rPr sz="1400" dirty="0">
                <a:latin typeface="Times New Roman"/>
                <a:cs typeface="Times New Roman"/>
              </a:rPr>
              <a:t>transform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 </a:t>
            </a:r>
            <a:r>
              <a:rPr sz="1400" spc="-10" dirty="0">
                <a:latin typeface="Times New Roman"/>
                <a:cs typeface="Times New Roman"/>
              </a:rPr>
              <a:t>variable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 Laplace </a:t>
            </a:r>
            <a:r>
              <a:rPr sz="1400" spc="-5" dirty="0">
                <a:latin typeface="Times New Roman"/>
                <a:cs typeface="Times New Roman"/>
              </a:rPr>
              <a:t>transform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input </a:t>
            </a:r>
            <a:r>
              <a:rPr sz="1400" spc="-10" dirty="0">
                <a:latin typeface="Times New Roman"/>
                <a:cs typeface="Times New Roman"/>
              </a:rPr>
              <a:t>variable, with </a:t>
            </a:r>
            <a:r>
              <a:rPr sz="1400" spc="5" dirty="0">
                <a:latin typeface="Times New Roman"/>
                <a:cs typeface="Times New Roman"/>
              </a:rPr>
              <a:t>all </a:t>
            </a:r>
            <a:r>
              <a:rPr sz="1400" spc="-10" dirty="0">
                <a:latin typeface="Times New Roman"/>
                <a:cs typeface="Times New Roman"/>
              </a:rPr>
              <a:t>initial </a:t>
            </a:r>
            <a:r>
              <a:rPr sz="1400" spc="-5" dirty="0">
                <a:latin typeface="Times New Roman"/>
                <a:cs typeface="Times New Roman"/>
              </a:rPr>
              <a:t>conditions </a:t>
            </a:r>
            <a:r>
              <a:rPr sz="1400" dirty="0">
                <a:latin typeface="Times New Roman"/>
                <a:cs typeface="Times New Roman"/>
              </a:rPr>
              <a:t>equal </a:t>
            </a:r>
            <a:r>
              <a:rPr sz="1400" spc="-5" dirty="0">
                <a:latin typeface="Times New Roman"/>
                <a:cs typeface="Times New Roman"/>
              </a:rPr>
              <a:t>to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zero.</a:t>
            </a:r>
            <a:endParaRPr sz="1400" dirty="0">
              <a:latin typeface="Times New Roman"/>
              <a:cs typeface="Times New Roman"/>
            </a:endParaRPr>
          </a:p>
          <a:p>
            <a:pPr marL="12700" marR="92075" algn="l">
              <a:lnSpc>
                <a:spcPts val="1610"/>
              </a:lnSpc>
              <a:spcBef>
                <a:spcPts val="190"/>
              </a:spcBef>
              <a:buAutoNum type="arabicPlain" startAt="4"/>
              <a:tabLst>
                <a:tab pos="205104" algn="l"/>
              </a:tabLst>
            </a:pPr>
            <a:r>
              <a:rPr sz="1400" spc="-10" dirty="0">
                <a:latin typeface="Times New Roman"/>
                <a:cs typeface="Times New Roman"/>
              </a:rPr>
              <a:t>The flyball </a:t>
            </a:r>
            <a:r>
              <a:rPr sz="1400" spc="-5" dirty="0">
                <a:latin typeface="Times New Roman"/>
                <a:cs typeface="Times New Roman"/>
              </a:rPr>
              <a:t>governor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generally </a:t>
            </a:r>
            <a:r>
              <a:rPr sz="1400" spc="-5" dirty="0">
                <a:latin typeface="Times New Roman"/>
                <a:cs typeface="Times New Roman"/>
              </a:rPr>
              <a:t>agreed to be </a:t>
            </a:r>
            <a:r>
              <a:rPr sz="1400" spc="-15" dirty="0">
                <a:latin typeface="Times New Roman"/>
                <a:cs typeface="Times New Roman"/>
              </a:rPr>
              <a:t>the first </a:t>
            </a:r>
            <a:r>
              <a:rPr sz="1400" dirty="0">
                <a:latin typeface="Times New Roman"/>
                <a:cs typeface="Times New Roman"/>
              </a:rPr>
              <a:t>automatic </a:t>
            </a:r>
            <a:r>
              <a:rPr sz="1400" spc="-10" dirty="0">
                <a:latin typeface="Times New Roman"/>
                <a:cs typeface="Times New Roman"/>
              </a:rPr>
              <a:t>feedback </a:t>
            </a:r>
            <a:r>
              <a:rPr sz="1400" spc="-5" dirty="0">
                <a:latin typeface="Times New Roman"/>
                <a:cs typeface="Times New Roman"/>
              </a:rPr>
              <a:t>controller </a:t>
            </a:r>
            <a:r>
              <a:rPr sz="1400" spc="-10" dirty="0">
                <a:latin typeface="Times New Roman"/>
                <a:cs typeface="Times New Roman"/>
              </a:rPr>
              <a:t>used 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5" dirty="0">
                <a:latin typeface="Times New Roman"/>
                <a:cs typeface="Times New Roman"/>
              </a:rPr>
              <a:t>an </a:t>
            </a:r>
            <a:r>
              <a:rPr sz="1400" spc="-5" dirty="0">
                <a:latin typeface="Times New Roman"/>
                <a:cs typeface="Times New Roman"/>
              </a:rPr>
              <a:t>industrial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process.</a:t>
            </a:r>
            <a:endParaRPr sz="1400" dirty="0">
              <a:latin typeface="Times New Roman"/>
              <a:cs typeface="Times New Roman"/>
            </a:endParaRPr>
          </a:p>
          <a:p>
            <a:pPr marL="204470" indent="-192405" algn="l">
              <a:lnSpc>
                <a:spcPts val="1530"/>
              </a:lnSpc>
              <a:buAutoNum type="arabicPlain" startAt="4"/>
              <a:tabLst>
                <a:tab pos="205104" algn="l"/>
              </a:tabLst>
            </a:pPr>
            <a:r>
              <a:rPr sz="1400" spc="-1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closed-loop </a:t>
            </a:r>
            <a:r>
              <a:rPr sz="1400" dirty="0">
                <a:latin typeface="Times New Roman"/>
                <a:cs typeface="Times New Roman"/>
              </a:rPr>
              <a:t>control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uses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measurement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output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feedback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signal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20"/>
              </a:lnSpc>
            </a:pP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compare </a:t>
            </a:r>
            <a:r>
              <a:rPr sz="1400" spc="-2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desired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input.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55"/>
              </a:lnSpc>
            </a:pPr>
            <a:r>
              <a:rPr sz="1400" b="1" spc="-5" dirty="0">
                <a:latin typeface="Times New Roman"/>
                <a:cs typeface="Times New Roman"/>
              </a:rPr>
              <a:t>10</a:t>
            </a:r>
            <a:r>
              <a:rPr sz="1400" spc="-5" dirty="0">
                <a:latin typeface="Times New Roman"/>
                <a:cs typeface="Times New Roman"/>
              </a:rPr>
              <a:t>- </a:t>
            </a: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following </a:t>
            </a:r>
            <a:r>
              <a:rPr sz="1400" b="1" spc="-5" dirty="0">
                <a:latin typeface="Times New Roman"/>
                <a:cs typeface="Times New Roman"/>
              </a:rPr>
              <a:t>Word Match </a:t>
            </a:r>
            <a:r>
              <a:rPr sz="1400" spc="-5" dirty="0">
                <a:latin typeface="Times New Roman"/>
                <a:cs typeface="Times New Roman"/>
              </a:rPr>
              <a:t>problems, </a:t>
            </a:r>
            <a:r>
              <a:rPr sz="1400" spc="-10" dirty="0">
                <a:latin typeface="Times New Roman"/>
                <a:cs typeface="Times New Roman"/>
              </a:rPr>
              <a:t>match the </a:t>
            </a:r>
            <a:r>
              <a:rPr sz="1400" spc="5" dirty="0">
                <a:latin typeface="Times New Roman"/>
                <a:cs typeface="Times New Roman"/>
              </a:rPr>
              <a:t>term with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definition </a:t>
            </a:r>
            <a:r>
              <a:rPr sz="1400" spc="5" dirty="0">
                <a:latin typeface="Times New Roman"/>
                <a:cs typeface="Times New Roman"/>
              </a:rPr>
              <a:t>by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writing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65"/>
              </a:spcBef>
            </a:pP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correct </a:t>
            </a:r>
            <a:r>
              <a:rPr sz="1400" spc="-10" dirty="0">
                <a:latin typeface="Times New Roman"/>
                <a:cs typeface="Times New Roman"/>
              </a:rPr>
              <a:t>letter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space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provided.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1-An oscillation in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amplitude decreases </a:t>
            </a:r>
            <a:r>
              <a:rPr sz="1400" spc="-10" dirty="0">
                <a:latin typeface="Times New Roman"/>
                <a:cs typeface="Times New Roman"/>
              </a:rPr>
              <a:t>with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time.------------</a:t>
            </a:r>
            <a:endParaRPr sz="1400" dirty="0">
              <a:latin typeface="Times New Roman"/>
              <a:cs typeface="Times New Roman"/>
            </a:endParaRPr>
          </a:p>
          <a:p>
            <a:pPr marL="12700" marR="502284" algn="l">
              <a:lnSpc>
                <a:spcPct val="110000"/>
              </a:lnSpc>
            </a:pPr>
            <a:r>
              <a:rPr sz="1400" dirty="0">
                <a:latin typeface="Times New Roman"/>
                <a:cs typeface="Times New Roman"/>
              </a:rPr>
              <a:t>2-A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that satisfies the </a:t>
            </a:r>
            <a:r>
              <a:rPr sz="1400" spc="-5" dirty="0">
                <a:latin typeface="Times New Roman"/>
                <a:cs typeface="Times New Roman"/>
              </a:rPr>
              <a:t>properties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superposition and homogeneity.---------------  </a:t>
            </a:r>
            <a:r>
              <a:rPr sz="1400" spc="-10" dirty="0">
                <a:latin typeface="Times New Roman"/>
                <a:cs typeface="Times New Roman"/>
              </a:rPr>
              <a:t>3-The </a:t>
            </a:r>
            <a:r>
              <a:rPr sz="1400" spc="-5" dirty="0">
                <a:latin typeface="Times New Roman"/>
                <a:cs typeface="Times New Roman"/>
              </a:rPr>
              <a:t>case </a:t>
            </a:r>
            <a:r>
              <a:rPr sz="1400" spc="-15" dirty="0">
                <a:latin typeface="Times New Roman"/>
                <a:cs typeface="Times New Roman"/>
              </a:rPr>
              <a:t>where </a:t>
            </a:r>
            <a:r>
              <a:rPr sz="1400" spc="-5" dirty="0">
                <a:latin typeface="Times New Roman"/>
                <a:cs typeface="Times New Roman"/>
              </a:rPr>
              <a:t>damping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5" dirty="0">
                <a:latin typeface="Times New Roman"/>
                <a:cs typeface="Times New Roman"/>
              </a:rPr>
              <a:t>on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boundary between </a:t>
            </a:r>
            <a:r>
              <a:rPr sz="1400" spc="-5" dirty="0">
                <a:latin typeface="Times New Roman"/>
                <a:cs typeface="Times New Roman"/>
              </a:rPr>
              <a:t>equation </a:t>
            </a:r>
            <a:r>
              <a:rPr sz="1400" spc="-10" dirty="0">
                <a:latin typeface="Times New Roman"/>
                <a:cs typeface="Times New Roman"/>
              </a:rPr>
              <a:t>underdamped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Times New Roman"/>
                <a:cs typeface="Times New Roman"/>
              </a:rPr>
              <a:t>overdamped.-------------</a:t>
            </a:r>
            <a:endParaRPr sz="1400" dirty="0">
              <a:latin typeface="Times New Roman"/>
              <a:cs typeface="Times New Roman"/>
            </a:endParaRPr>
          </a:p>
          <a:p>
            <a:pPr marL="12700" marR="495934" algn="l">
              <a:lnSpc>
                <a:spcPts val="1870"/>
              </a:lnSpc>
              <a:spcBef>
                <a:spcPts val="70"/>
              </a:spcBef>
            </a:pPr>
            <a:r>
              <a:rPr sz="1400" dirty="0">
                <a:latin typeface="Times New Roman"/>
                <a:cs typeface="Times New Roman"/>
              </a:rPr>
              <a:t>4-A </a:t>
            </a:r>
            <a:r>
              <a:rPr sz="1400" spc="-5" dirty="0">
                <a:latin typeface="Times New Roman"/>
                <a:cs typeface="Times New Roman"/>
              </a:rPr>
              <a:t>transformation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function </a:t>
            </a:r>
            <a:r>
              <a:rPr sz="1400" i="1" spc="-5" dirty="0">
                <a:latin typeface="Times New Roman"/>
                <a:cs typeface="Times New Roman"/>
              </a:rPr>
              <a:t>f(t)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time </a:t>
            </a:r>
            <a:r>
              <a:rPr sz="1400" spc="-5" dirty="0">
                <a:latin typeface="Times New Roman"/>
                <a:cs typeface="Times New Roman"/>
              </a:rPr>
              <a:t>domain into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complex frequency  domain </a:t>
            </a:r>
            <a:r>
              <a:rPr sz="1400" spc="-10" dirty="0">
                <a:latin typeface="Times New Roman"/>
                <a:cs typeface="Times New Roman"/>
              </a:rPr>
              <a:t>yielding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F(s).---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80"/>
              </a:spcBef>
            </a:pPr>
            <a:r>
              <a:rPr sz="1400" spc="-10" dirty="0">
                <a:latin typeface="Times New Roman"/>
                <a:cs typeface="Times New Roman"/>
              </a:rPr>
              <a:t>5-The </a:t>
            </a:r>
            <a:r>
              <a:rPr sz="1400" spc="-5" dirty="0">
                <a:latin typeface="Times New Roman"/>
                <a:cs typeface="Times New Roman"/>
              </a:rPr>
              <a:t>device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provides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motive </a:t>
            </a:r>
            <a:r>
              <a:rPr sz="1400" dirty="0">
                <a:latin typeface="Times New Roman"/>
                <a:cs typeface="Times New Roman"/>
              </a:rPr>
              <a:t>power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process.-----------------</a:t>
            </a:r>
            <a:endParaRPr sz="1400" dirty="0">
              <a:latin typeface="Times New Roman"/>
              <a:cs typeface="Times New Roman"/>
            </a:endParaRPr>
          </a:p>
          <a:p>
            <a:pPr marL="12700" marR="559435" algn="l">
              <a:lnSpc>
                <a:spcPts val="1850"/>
              </a:lnSpc>
              <a:spcBef>
                <a:spcPts val="85"/>
              </a:spcBef>
            </a:pPr>
            <a:r>
              <a:rPr sz="1400" dirty="0">
                <a:latin typeface="Times New Roman"/>
                <a:cs typeface="Times New Roman"/>
              </a:rPr>
              <a:t>6-A </a:t>
            </a:r>
            <a:r>
              <a:rPr sz="1400" spc="-10" dirty="0">
                <a:latin typeface="Times New Roman"/>
                <a:cs typeface="Times New Roman"/>
              </a:rPr>
              <a:t>measure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damping. A dimensionless number for the </a:t>
            </a:r>
            <a:r>
              <a:rPr sz="1400" spc="-5" dirty="0">
                <a:latin typeface="Times New Roman"/>
                <a:cs typeface="Times New Roman"/>
              </a:rPr>
              <a:t>second-order </a:t>
            </a:r>
            <a:r>
              <a:rPr sz="1400" spc="-10" dirty="0">
                <a:latin typeface="Times New Roman"/>
                <a:cs typeface="Times New Roman"/>
              </a:rPr>
              <a:t>characteristic  </a:t>
            </a:r>
            <a:r>
              <a:rPr sz="1400" spc="-5" dirty="0">
                <a:latin typeface="Times New Roman"/>
                <a:cs typeface="Times New Roman"/>
              </a:rPr>
              <a:t>equation.-----------------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ts val="1850"/>
              </a:lnSpc>
            </a:pPr>
            <a:r>
              <a:rPr sz="1400" spc="-10" dirty="0">
                <a:latin typeface="Times New Roman"/>
                <a:cs typeface="Times New Roman"/>
              </a:rPr>
              <a:t>7-The </a:t>
            </a:r>
            <a:r>
              <a:rPr sz="1400" spc="-5" dirty="0">
                <a:latin typeface="Times New Roman"/>
                <a:cs typeface="Times New Roman"/>
              </a:rPr>
              <a:t>relation </a:t>
            </a:r>
            <a:r>
              <a:rPr sz="1400" spc="-10" dirty="0">
                <a:latin typeface="Times New Roman"/>
                <a:cs typeface="Times New Roman"/>
              </a:rPr>
              <a:t>formed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equating to </a:t>
            </a:r>
            <a:r>
              <a:rPr sz="1400" spc="-10" dirty="0">
                <a:latin typeface="Times New Roman"/>
                <a:cs typeface="Times New Roman"/>
              </a:rPr>
              <a:t>zero the </a:t>
            </a:r>
            <a:r>
              <a:rPr sz="1400" spc="-5" dirty="0">
                <a:latin typeface="Times New Roman"/>
                <a:cs typeface="Times New Roman"/>
              </a:rPr>
              <a:t>denominator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transfer function.---------------  8- </a:t>
            </a:r>
            <a:r>
              <a:rPr sz="1400" i="1" spc="-5" dirty="0">
                <a:latin typeface="Times New Roman"/>
                <a:cs typeface="Times New Roman"/>
              </a:rPr>
              <a:t>Control of an industrial process by automatic rather than manual means is </a:t>
            </a:r>
            <a:r>
              <a:rPr sz="1400" i="1" spc="-10" dirty="0">
                <a:latin typeface="Times New Roman"/>
                <a:cs typeface="Times New Roman"/>
              </a:rPr>
              <a:t>often</a:t>
            </a:r>
            <a:r>
              <a:rPr sz="1400" i="1" spc="22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called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8050" y="8318064"/>
          <a:ext cx="5835649" cy="9763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5800"/>
                <a:gridCol w="1934210"/>
                <a:gridCol w="1945639"/>
              </a:tblGrid>
              <a:tr h="293086">
                <a:tc>
                  <a:txBody>
                    <a:bodyPr/>
                    <a:lstStyle/>
                    <a:p>
                      <a:pPr marL="31750">
                        <a:lnSpc>
                          <a:spcPts val="152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a.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Actuator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115">
                        <a:lnSpc>
                          <a:spcPts val="1520"/>
                        </a:lnSpc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e.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Damped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oscillation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ts val="152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h-automation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018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b.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Block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diagrams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6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c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Characteristic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equation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/>
                </a:tc>
                <a:tc>
                  <a:txBody>
                    <a:bodyPr/>
                    <a:lstStyle/>
                    <a:p>
                      <a:pPr marL="414020" indent="-146685">
                        <a:lnSpc>
                          <a:spcPct val="100000"/>
                        </a:lnSpc>
                        <a:spcBef>
                          <a:spcPts val="605"/>
                        </a:spcBef>
                        <a:buAutoNum type="alphaLcPeriod" startAt="6"/>
                        <a:tabLst>
                          <a:tab pos="41465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Damping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ratio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Times New Roman"/>
                        <a:buAutoNum type="alphaLcPeriod" startAt="6"/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00710" indent="-177800">
                        <a:lnSpc>
                          <a:spcPts val="1600"/>
                        </a:lnSpc>
                        <a:buAutoNum type="alphaLcPeriod" startAt="6"/>
                        <a:tabLst>
                          <a:tab pos="60134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DC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motor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683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541655">
                        <a:lnSpc>
                          <a:spcPts val="1600"/>
                        </a:lnSpc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d.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Critical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damping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54697" y="611037"/>
            <a:ext cx="5458435" cy="1978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25</a:t>
            </a:fld>
            <a:endParaRPr spc="3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745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lecture</a:t>
            </a:r>
            <a:r>
              <a:rPr sz="1200" b="1" spc="-6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five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7090" y="514857"/>
            <a:ext cx="1234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Laplace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transform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4225289"/>
            <a:ext cx="654812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Laplace variable s can </a:t>
            </a:r>
            <a:r>
              <a:rPr sz="1400" b="1" spc="-10" dirty="0">
                <a:latin typeface="Times New Roman"/>
                <a:cs typeface="Times New Roman"/>
              </a:rPr>
              <a:t>be considered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10" dirty="0">
                <a:latin typeface="Times New Roman"/>
                <a:cs typeface="Times New Roman"/>
              </a:rPr>
              <a:t>be </a:t>
            </a:r>
            <a:r>
              <a:rPr sz="1400" b="1" spc="-15" dirty="0">
                <a:latin typeface="Times New Roman"/>
                <a:cs typeface="Times New Roman"/>
              </a:rPr>
              <a:t>the </a:t>
            </a:r>
            <a:r>
              <a:rPr sz="1400" b="1" spc="-5" dirty="0">
                <a:latin typeface="Times New Roman"/>
                <a:cs typeface="Times New Roman"/>
              </a:rPr>
              <a:t>differential </a:t>
            </a:r>
            <a:r>
              <a:rPr sz="1400" b="1" spc="-10" dirty="0">
                <a:latin typeface="Times New Roman"/>
                <a:cs typeface="Times New Roman"/>
              </a:rPr>
              <a:t>operator </a:t>
            </a:r>
            <a:r>
              <a:rPr sz="1400" b="1" spc="-5" dirty="0">
                <a:latin typeface="Times New Roman"/>
                <a:cs typeface="Times New Roman"/>
              </a:rPr>
              <a:t>so that s =</a:t>
            </a:r>
            <a:r>
              <a:rPr sz="1400" b="1" spc="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d/dt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6174" y="927400"/>
            <a:ext cx="6197919" cy="2290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387" y="3576388"/>
            <a:ext cx="6368545" cy="398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0587" y="4730820"/>
            <a:ext cx="6004049" cy="18376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6382" y="6933364"/>
            <a:ext cx="4337426" cy="2755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26</a:t>
            </a:fld>
            <a:endParaRPr spc="3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6621526"/>
            <a:ext cx="143637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Transfer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functions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4267" y="540384"/>
            <a:ext cx="5815619" cy="8132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237" y="1623064"/>
            <a:ext cx="6034229" cy="4824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3624" y="7024616"/>
            <a:ext cx="6229145" cy="22679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27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7920" y="540384"/>
            <a:ext cx="5864372" cy="4581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2970" y="5402090"/>
            <a:ext cx="6029112" cy="3484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28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0228" y="576110"/>
            <a:ext cx="6023710" cy="4465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0302" y="5220434"/>
            <a:ext cx="6098320" cy="39808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29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1809"/>
            <a:ext cx="6689725" cy="2309928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l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controlled </a:t>
            </a:r>
            <a:r>
              <a:rPr sz="1200" b="1" dirty="0">
                <a:latin typeface="Times New Roman"/>
                <a:cs typeface="Times New Roman"/>
              </a:rPr>
              <a:t>output </a:t>
            </a:r>
            <a:r>
              <a:rPr sz="1200" b="1" i="1" dirty="0">
                <a:latin typeface="Times New Roman"/>
                <a:cs typeface="Times New Roman"/>
              </a:rPr>
              <a:t>c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-10" dirty="0">
                <a:latin typeface="Times New Roman"/>
                <a:cs typeface="Times New Roman"/>
              </a:rPr>
              <a:t>variable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plant, under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feed </a:t>
            </a:r>
            <a:r>
              <a:rPr sz="1200" spc="-5" dirty="0">
                <a:latin typeface="Times New Roman"/>
                <a:cs typeface="Times New Roman"/>
              </a:rPr>
              <a:t>back control  </a:t>
            </a:r>
            <a:r>
              <a:rPr sz="1200" spc="-10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310"/>
              </a:lnSpc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forward </a:t>
            </a:r>
            <a:r>
              <a:rPr sz="1200" b="1" dirty="0">
                <a:latin typeface="Times New Roman"/>
                <a:cs typeface="Times New Roman"/>
              </a:rPr>
              <a:t>path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transmission </a:t>
            </a:r>
            <a:r>
              <a:rPr sz="1200" spc="5" dirty="0">
                <a:latin typeface="Times New Roman"/>
                <a:cs typeface="Times New Roman"/>
              </a:rPr>
              <a:t>path </a:t>
            </a:r>
            <a:r>
              <a:rPr sz="1200" dirty="0">
                <a:latin typeface="Times New Roman"/>
                <a:cs typeface="Times New Roman"/>
              </a:rPr>
              <a:t>from the </a:t>
            </a:r>
            <a:r>
              <a:rPr sz="1200" spc="-10" dirty="0">
                <a:latin typeface="Times New Roman"/>
                <a:cs typeface="Times New Roman"/>
              </a:rPr>
              <a:t>summing point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10" dirty="0">
                <a:latin typeface="Times New Roman"/>
                <a:cs typeface="Times New Roman"/>
              </a:rPr>
              <a:t>controlled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c.</a:t>
            </a:r>
            <a:endParaRPr sz="1200" dirty="0">
              <a:latin typeface="Times New Roman"/>
              <a:cs typeface="Times New Roman"/>
            </a:endParaRPr>
          </a:p>
          <a:p>
            <a:pPr marL="12700" marR="6350" algn="l">
              <a:lnSpc>
                <a:spcPct val="95800"/>
              </a:lnSpc>
              <a:spcBef>
                <a:spcPts val="4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feedforward (control) elements, </a:t>
            </a:r>
            <a:r>
              <a:rPr sz="1200" dirty="0">
                <a:latin typeface="Times New Roman"/>
                <a:cs typeface="Times New Roman"/>
              </a:rPr>
              <a:t>are the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forward path that generate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control  signal </a:t>
            </a:r>
            <a:r>
              <a:rPr sz="1200" b="1" i="1" spc="-5" dirty="0">
                <a:latin typeface="Times New Roman"/>
                <a:cs typeface="Times New Roman"/>
              </a:rPr>
              <a:t>U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b="1" i="1" dirty="0">
                <a:latin typeface="Times New Roman"/>
                <a:cs typeface="Times New Roman"/>
              </a:rPr>
              <a:t>m </a:t>
            </a:r>
            <a:r>
              <a:rPr sz="1200" spc="-10" dirty="0">
                <a:latin typeface="Times New Roman"/>
                <a:cs typeface="Times New Roman"/>
              </a:rPr>
              <a:t>applied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plant. </a:t>
            </a:r>
            <a:r>
              <a:rPr sz="1200" b="1" i="1" spc="-5" dirty="0">
                <a:latin typeface="Times New Roman"/>
                <a:cs typeface="Times New Roman"/>
              </a:rPr>
              <a:t>Note: </a:t>
            </a:r>
            <a:r>
              <a:rPr sz="1200" spc="-10" dirty="0">
                <a:latin typeface="Times New Roman"/>
                <a:cs typeface="Times New Roman"/>
              </a:rPr>
              <a:t>Feed </a:t>
            </a:r>
            <a:r>
              <a:rPr sz="1200" spc="-5" dirty="0">
                <a:latin typeface="Times New Roman"/>
                <a:cs typeface="Times New Roman"/>
              </a:rPr>
              <a:t>forward elements typically include controller(s),  compensator(s) </a:t>
            </a:r>
            <a:r>
              <a:rPr sz="1200" dirty="0">
                <a:latin typeface="Times New Roman"/>
                <a:cs typeface="Times New Roman"/>
              </a:rPr>
              <a:t>(or </a:t>
            </a:r>
            <a:r>
              <a:rPr sz="1200" spc="-5" dirty="0">
                <a:latin typeface="Times New Roman"/>
                <a:cs typeface="Times New Roman"/>
              </a:rPr>
              <a:t>equalization elements), and/or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amplifiers.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345"/>
              </a:lnSpc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dirty="0">
                <a:latin typeface="Times New Roman"/>
                <a:cs typeface="Times New Roman"/>
              </a:rPr>
              <a:t>actuating </a:t>
            </a:r>
            <a:r>
              <a:rPr sz="1200" dirty="0">
                <a:latin typeface="Times New Roman"/>
                <a:cs typeface="Times New Roman"/>
              </a:rPr>
              <a:t>(or </a:t>
            </a:r>
            <a:r>
              <a:rPr sz="1200" b="1" spc="-10" dirty="0">
                <a:latin typeface="Times New Roman"/>
                <a:cs typeface="Times New Roman"/>
              </a:rPr>
              <a:t>error) </a:t>
            </a:r>
            <a:r>
              <a:rPr sz="1200" b="1" spc="-5" dirty="0">
                <a:latin typeface="Times New Roman"/>
                <a:cs typeface="Times New Roman"/>
              </a:rPr>
              <a:t>signal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reference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b="1" i="1" spc="-5" dirty="0">
                <a:latin typeface="Times New Roman"/>
                <a:cs typeface="Times New Roman"/>
              </a:rPr>
              <a:t>r </a:t>
            </a:r>
            <a:r>
              <a:rPr sz="1200" spc="-10" dirty="0">
                <a:latin typeface="Times New Roman"/>
                <a:cs typeface="Times New Roman"/>
              </a:rPr>
              <a:t>plus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minus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primary </a:t>
            </a:r>
            <a:r>
              <a:rPr sz="1200" spc="-10" dirty="0">
                <a:latin typeface="Times New Roman"/>
                <a:cs typeface="Times New Roman"/>
              </a:rPr>
              <a:t>feedback </a:t>
            </a:r>
            <a:r>
              <a:rPr sz="1200" spc="-5" dirty="0">
                <a:latin typeface="Times New Roman"/>
                <a:cs typeface="Times New Roman"/>
              </a:rPr>
              <a:t>signal</a:t>
            </a:r>
            <a:r>
              <a:rPr sz="1200" spc="-1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b.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380"/>
              </a:lnSpc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control action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generated by the </a:t>
            </a:r>
            <a:r>
              <a:rPr sz="1200" spc="-5" dirty="0">
                <a:latin typeface="Times New Roman"/>
                <a:cs typeface="Times New Roman"/>
              </a:rPr>
              <a:t>actuating </a:t>
            </a:r>
            <a:r>
              <a:rPr sz="1200" dirty="0">
                <a:latin typeface="Times New Roman"/>
                <a:cs typeface="Times New Roman"/>
              </a:rPr>
              <a:t>(error)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feedback </a:t>
            </a:r>
            <a:r>
              <a:rPr sz="1200" spc="5" dirty="0">
                <a:latin typeface="Times New Roman"/>
                <a:cs typeface="Times New Roman"/>
              </a:rPr>
              <a:t>control system 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i="1" spc="-5" dirty="0">
                <a:latin typeface="Times New Roman"/>
                <a:cs typeface="Times New Roman"/>
              </a:rPr>
              <a:t>Note: </a:t>
            </a:r>
            <a:r>
              <a:rPr sz="1200" dirty="0">
                <a:latin typeface="Times New Roman"/>
                <a:cs typeface="Times New Roman"/>
              </a:rPr>
              <a:t>In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an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405"/>
              </a:lnSpc>
            </a:pPr>
            <a:r>
              <a:rPr sz="1200" i="1" dirty="0">
                <a:latin typeface="Times New Roman"/>
                <a:cs typeface="Times New Roman"/>
              </a:rPr>
              <a:t>open-loop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has no </a:t>
            </a:r>
            <a:r>
              <a:rPr sz="1200" spc="-5" dirty="0">
                <a:latin typeface="Times New Roman"/>
                <a:cs typeface="Times New Roman"/>
              </a:rPr>
              <a:t>feedback,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actuating signal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equal </a:t>
            </a:r>
            <a:r>
              <a:rPr sz="1200" spc="35" dirty="0">
                <a:latin typeface="Times New Roman"/>
                <a:cs typeface="Times New Roman"/>
              </a:rPr>
              <a:t>to </a:t>
            </a:r>
            <a:r>
              <a:rPr sz="1200" b="1" i="1" spc="-5" dirty="0">
                <a:latin typeface="Times New Roman"/>
                <a:cs typeface="Times New Roman"/>
              </a:rPr>
              <a:t>r</a:t>
            </a:r>
            <a:r>
              <a:rPr sz="1200" b="1" i="1" spc="114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Control System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Classification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5715" indent="39370" algn="l">
              <a:lnSpc>
                <a:spcPts val="1370"/>
              </a:lnSpc>
            </a:pP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component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b="1" spc="-10" dirty="0">
                <a:latin typeface="Times New Roman"/>
                <a:cs typeface="Times New Roman"/>
              </a:rPr>
              <a:t>process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controlled </a:t>
            </a:r>
            <a:r>
              <a:rPr sz="1200" spc="10" dirty="0">
                <a:latin typeface="Times New Roman"/>
                <a:cs typeface="Times New Roman"/>
              </a:rPr>
              <a:t>can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by a block(contain </a:t>
            </a:r>
            <a:r>
              <a:rPr sz="1200" spc="-5" dirty="0">
                <a:latin typeface="Times New Roman"/>
                <a:cs typeface="Times New Roman"/>
              </a:rPr>
              <a:t>names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process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 </a:t>
            </a:r>
            <a:r>
              <a:rPr sz="1200" spc="-5" dirty="0">
                <a:latin typeface="Times New Roman"/>
                <a:cs typeface="Times New Roman"/>
              </a:rPr>
              <a:t>controlled), as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1.1.</a:t>
            </a:r>
            <a:r>
              <a:rPr lang="ar-IQ" sz="1200" dirty="0" smtClean="0">
                <a:latin typeface="Times New Roman"/>
                <a:cs typeface="Times New Roman"/>
              </a:rPr>
              <a:t>ش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4066793"/>
            <a:ext cx="6689725" cy="229108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6350" algn="l">
              <a:lnSpc>
                <a:spcPct val="958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input-output relationship </a:t>
            </a:r>
            <a:r>
              <a:rPr sz="1200" dirty="0">
                <a:latin typeface="Times New Roman"/>
                <a:cs typeface="Times New Roman"/>
              </a:rPr>
              <a:t>represents the </a:t>
            </a:r>
            <a:r>
              <a:rPr sz="1200" spc="-5" dirty="0">
                <a:latin typeface="Times New Roman"/>
                <a:cs typeface="Times New Roman"/>
              </a:rPr>
              <a:t>cause-and-effect relationship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process,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5" dirty="0">
                <a:latin typeface="Times New Roman"/>
                <a:cs typeface="Times New Roman"/>
              </a:rPr>
              <a:t>turn  </a:t>
            </a:r>
            <a:r>
              <a:rPr sz="1200" spc="-5" dirty="0">
                <a:latin typeface="Times New Roman"/>
                <a:cs typeface="Times New Roman"/>
              </a:rPr>
              <a:t>represents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processing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provide an </a:t>
            </a:r>
            <a:r>
              <a:rPr sz="1200" dirty="0">
                <a:latin typeface="Times New Roman"/>
                <a:cs typeface="Times New Roman"/>
              </a:rPr>
              <a:t>output </a:t>
            </a:r>
            <a:r>
              <a:rPr sz="1200" spc="-10" dirty="0">
                <a:latin typeface="Times New Roman"/>
                <a:cs typeface="Times New Roman"/>
              </a:rPr>
              <a:t>signal </a:t>
            </a:r>
            <a:r>
              <a:rPr sz="1200" spc="-5" dirty="0">
                <a:latin typeface="Times New Roman"/>
                <a:cs typeface="Times New Roman"/>
              </a:rPr>
              <a:t>variable, </a:t>
            </a:r>
            <a:r>
              <a:rPr sz="1200" dirty="0">
                <a:latin typeface="Times New Roman"/>
                <a:cs typeface="Times New Roman"/>
              </a:rPr>
              <a:t>often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power  amplification.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 marL="12700" marR="5080" indent="39370" algn="l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b="1" spc="-5" dirty="0">
                <a:latin typeface="Times New Roman"/>
                <a:cs typeface="Times New Roman"/>
              </a:rPr>
              <a:t>open-loop control system </a:t>
            </a:r>
            <a:r>
              <a:rPr sz="1200" spc="-5" dirty="0">
                <a:latin typeface="Times New Roman"/>
                <a:cs typeface="Times New Roman"/>
              </a:rPr>
              <a:t>uses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controller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actuator to </a:t>
            </a:r>
            <a:r>
              <a:rPr sz="1200" spc="-5" dirty="0">
                <a:latin typeface="Times New Roman"/>
                <a:cs typeface="Times New Roman"/>
              </a:rPr>
              <a:t>obtain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desired </a:t>
            </a:r>
            <a:r>
              <a:rPr sz="1200" spc="-5" dirty="0">
                <a:latin typeface="Times New Roman"/>
                <a:cs typeface="Times New Roman"/>
              </a:rPr>
              <a:t>response, A </a:t>
            </a:r>
            <a:r>
              <a:rPr sz="1200" dirty="0">
                <a:latin typeface="Times New Roman"/>
                <a:cs typeface="Times New Roman"/>
              </a:rPr>
              <a:t>system in  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-15" dirty="0">
                <a:latin typeface="Times New Roman"/>
                <a:cs typeface="Times New Roman"/>
              </a:rPr>
              <a:t>has no </a:t>
            </a:r>
            <a:r>
              <a:rPr sz="1200" spc="-10" dirty="0">
                <a:latin typeface="Times New Roman"/>
                <a:cs typeface="Times New Roman"/>
              </a:rPr>
              <a:t>effect </a:t>
            </a:r>
            <a:r>
              <a:rPr sz="1200" spc="10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the control action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known as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open </a:t>
            </a:r>
            <a:r>
              <a:rPr sz="1200" spc="-5" dirty="0">
                <a:latin typeface="Times New Roman"/>
                <a:cs typeface="Times New Roman"/>
              </a:rPr>
              <a:t>loop control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spc="-5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given  input </a:t>
            </a:r>
            <a:r>
              <a:rPr sz="1200" dirty="0">
                <a:latin typeface="Times New Roman"/>
                <a:cs typeface="Times New Roman"/>
              </a:rPr>
              <a:t>the system produces a </a:t>
            </a:r>
            <a:r>
              <a:rPr sz="1200" spc="-5" dirty="0">
                <a:latin typeface="Times New Roman"/>
                <a:cs typeface="Times New Roman"/>
              </a:rPr>
              <a:t>certain </a:t>
            </a:r>
            <a:r>
              <a:rPr sz="1200" dirty="0">
                <a:latin typeface="Times New Roman"/>
                <a:cs typeface="Times New Roman"/>
              </a:rPr>
              <a:t>output. If there are </a:t>
            </a:r>
            <a:r>
              <a:rPr sz="1200" spc="-5" dirty="0">
                <a:latin typeface="Times New Roman"/>
                <a:cs typeface="Times New Roman"/>
              </a:rPr>
              <a:t>any disturbances,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-10" dirty="0">
                <a:latin typeface="Times New Roman"/>
                <a:cs typeface="Times New Roman"/>
              </a:rPr>
              <a:t>changes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5" dirty="0">
                <a:latin typeface="Times New Roman"/>
                <a:cs typeface="Times New Roman"/>
              </a:rPr>
              <a:t>no  </a:t>
            </a:r>
            <a:r>
              <a:rPr sz="1200" b="1" spc="-5" dirty="0">
                <a:latin typeface="Times New Roman"/>
                <a:cs typeface="Times New Roman"/>
              </a:rPr>
              <a:t>adjustment </a:t>
            </a:r>
            <a:r>
              <a:rPr sz="1200" b="1" dirty="0">
                <a:latin typeface="Times New Roman"/>
                <a:cs typeface="Times New Roman"/>
              </a:rPr>
              <a:t>of the </a:t>
            </a:r>
            <a:r>
              <a:rPr sz="1200" b="1" spc="-5" dirty="0">
                <a:latin typeface="Times New Roman"/>
                <a:cs typeface="Times New Roman"/>
              </a:rPr>
              <a:t>input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bring </a:t>
            </a:r>
            <a:r>
              <a:rPr sz="1200" spc="-5" dirty="0">
                <a:latin typeface="Times New Roman"/>
                <a:cs typeface="Times New Roman"/>
              </a:rPr>
              <a:t>back </a:t>
            </a:r>
            <a:r>
              <a:rPr sz="1200" dirty="0">
                <a:latin typeface="Times New Roman"/>
                <a:cs typeface="Times New Roman"/>
              </a:rPr>
              <a:t>the output to the </a:t>
            </a:r>
            <a:r>
              <a:rPr sz="1200" spc="-5" dirty="0">
                <a:latin typeface="Times New Roman"/>
                <a:cs typeface="Times New Roman"/>
              </a:rPr>
              <a:t>original </a:t>
            </a:r>
            <a:r>
              <a:rPr sz="1200" spc="-10" dirty="0">
                <a:latin typeface="Times New Roman"/>
                <a:cs typeface="Times New Roman"/>
              </a:rPr>
              <a:t>value. </a:t>
            </a:r>
            <a:r>
              <a:rPr sz="1200" b="1" spc="-5" dirty="0">
                <a:latin typeface="Times New Roman"/>
                <a:cs typeface="Times New Roman"/>
              </a:rPr>
              <a:t>No measurements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made at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output as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1.2. </a:t>
            </a:r>
            <a:r>
              <a:rPr sz="1200" spc="-20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open-loop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system without </a:t>
            </a:r>
            <a:r>
              <a:rPr sz="1200" spc="-10" dirty="0">
                <a:latin typeface="Times New Roman"/>
                <a:cs typeface="Times New Roman"/>
              </a:rPr>
              <a:t>feedback. </a:t>
            </a:r>
            <a:r>
              <a:rPr sz="1200" b="1" spc="-5" dirty="0">
                <a:latin typeface="Times New Roman"/>
                <a:cs typeface="Times New Roman"/>
              </a:rPr>
              <a:t>A </a:t>
            </a:r>
            <a:r>
              <a:rPr sz="1200" b="1" spc="-10" dirty="0">
                <a:latin typeface="Times New Roman"/>
                <a:cs typeface="Times New Roman"/>
              </a:rPr>
              <a:t>traffic </a:t>
            </a:r>
            <a:r>
              <a:rPr sz="1200" b="1" spc="-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system 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10" dirty="0">
                <a:latin typeface="Times New Roman"/>
                <a:cs typeface="Times New Roman"/>
              </a:rPr>
              <a:t>good </a:t>
            </a:r>
            <a:r>
              <a:rPr sz="1200" spc="-10" dirty="0">
                <a:latin typeface="Times New Roman"/>
                <a:cs typeface="Times New Roman"/>
              </a:rPr>
              <a:t>example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open </a:t>
            </a:r>
            <a:r>
              <a:rPr sz="1200" spc="-5" dirty="0">
                <a:latin typeface="Times New Roman"/>
                <a:cs typeface="Times New Roman"/>
              </a:rPr>
              <a:t>loop </a:t>
            </a:r>
            <a:r>
              <a:rPr sz="1200" spc="-10" dirty="0">
                <a:latin typeface="Times New Roman"/>
                <a:cs typeface="Times New Roman"/>
              </a:rPr>
              <a:t>system. The </a:t>
            </a:r>
            <a:r>
              <a:rPr sz="1200" spc="-5" dirty="0">
                <a:latin typeface="Times New Roman"/>
                <a:cs typeface="Times New Roman"/>
              </a:rPr>
              <a:t>signals </a:t>
            </a:r>
            <a:r>
              <a:rPr sz="1200" dirty="0">
                <a:latin typeface="Times New Roman"/>
                <a:cs typeface="Times New Roman"/>
              </a:rPr>
              <a:t>change </a:t>
            </a:r>
            <a:r>
              <a:rPr sz="1200" spc="-5" dirty="0">
                <a:latin typeface="Times New Roman"/>
                <a:cs typeface="Times New Roman"/>
              </a:rPr>
              <a:t>according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preset time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not affected  </a:t>
            </a:r>
            <a:r>
              <a:rPr sz="1200" dirty="0">
                <a:latin typeface="Times New Roman"/>
                <a:cs typeface="Times New Roman"/>
              </a:rPr>
              <a:t>by the density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traffic </a:t>
            </a:r>
            <a:r>
              <a:rPr sz="1200" spc="10" dirty="0">
                <a:latin typeface="Times New Roman"/>
                <a:cs typeface="Times New Roman"/>
              </a:rPr>
              <a:t>on </a:t>
            </a:r>
            <a:r>
              <a:rPr sz="1200" spc="5" dirty="0">
                <a:latin typeface="Times New Roman"/>
                <a:cs typeface="Times New Roman"/>
              </a:rPr>
              <a:t>any </a:t>
            </a:r>
            <a:r>
              <a:rPr sz="1200" dirty="0">
                <a:latin typeface="Times New Roman"/>
                <a:cs typeface="Times New Roman"/>
              </a:rPr>
              <a:t>road. </a:t>
            </a:r>
            <a:r>
              <a:rPr sz="1200" b="1" spc="-5" dirty="0">
                <a:latin typeface="Times New Roman"/>
                <a:cs typeface="Times New Roman"/>
              </a:rPr>
              <a:t>A washing </a:t>
            </a:r>
            <a:r>
              <a:rPr sz="1200" spc="-10" dirty="0">
                <a:latin typeface="Times New Roman"/>
                <a:cs typeface="Times New Roman"/>
              </a:rPr>
              <a:t>machine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another </a:t>
            </a:r>
            <a:r>
              <a:rPr sz="1200" spc="-10" dirty="0">
                <a:latin typeface="Times New Roman"/>
                <a:cs typeface="Times New Roman"/>
              </a:rPr>
              <a:t>example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open </a:t>
            </a:r>
            <a:r>
              <a:rPr sz="1200" spc="-5" dirty="0">
                <a:latin typeface="Times New Roman"/>
                <a:cs typeface="Times New Roman"/>
              </a:rPr>
              <a:t>loop control </a:t>
            </a:r>
            <a:r>
              <a:rPr sz="1200" spc="-10" dirty="0">
                <a:latin typeface="Times New Roman"/>
                <a:cs typeface="Times New Roman"/>
              </a:rPr>
              <a:t>system.  The </a:t>
            </a:r>
            <a:r>
              <a:rPr sz="1200" spc="-5" dirty="0">
                <a:latin typeface="Times New Roman"/>
                <a:cs typeface="Times New Roman"/>
              </a:rPr>
              <a:t>quality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wash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not measured; </a:t>
            </a:r>
            <a:r>
              <a:rPr sz="1200" dirty="0">
                <a:latin typeface="Times New Roman"/>
                <a:cs typeface="Times New Roman"/>
              </a:rPr>
              <a:t>every </a:t>
            </a:r>
            <a:r>
              <a:rPr sz="1200" spc="-5" dirty="0">
                <a:latin typeface="Times New Roman"/>
                <a:cs typeface="Times New Roman"/>
              </a:rPr>
              <a:t>cycle like </a:t>
            </a:r>
            <a:r>
              <a:rPr sz="1200" spc="-10" dirty="0">
                <a:latin typeface="Times New Roman"/>
                <a:cs typeface="Times New Roman"/>
              </a:rPr>
              <a:t>wash, rinse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dry' </a:t>
            </a:r>
            <a:r>
              <a:rPr sz="1200" spc="-5" dirty="0">
                <a:latin typeface="Times New Roman"/>
                <a:cs typeface="Times New Roman"/>
              </a:rPr>
              <a:t>cycle </a:t>
            </a:r>
            <a:r>
              <a:rPr sz="1200" dirty="0">
                <a:latin typeface="Times New Roman"/>
                <a:cs typeface="Times New Roman"/>
              </a:rPr>
              <a:t>goes </a:t>
            </a:r>
            <a:r>
              <a:rPr sz="1200" spc="-5" dirty="0">
                <a:latin typeface="Times New Roman"/>
                <a:cs typeface="Times New Roman"/>
              </a:rPr>
              <a:t>according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5" dirty="0">
                <a:latin typeface="Times New Roman"/>
                <a:cs typeface="Times New Roman"/>
              </a:rPr>
              <a:t>preset  timing.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7353427"/>
            <a:ext cx="6689725" cy="17633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13335" indent="39370" algn="l">
              <a:lnSpc>
                <a:spcPts val="1370"/>
              </a:lnSpc>
              <a:spcBef>
                <a:spcPts val="204"/>
              </a:spcBef>
            </a:pPr>
            <a:r>
              <a:rPr sz="1200" b="1" spc="-5" dirty="0">
                <a:latin typeface="Times New Roman"/>
                <a:cs typeface="Times New Roman"/>
              </a:rPr>
              <a:t>closed-loop control system </a:t>
            </a:r>
            <a:r>
              <a:rPr sz="1200" spc="-5" dirty="0">
                <a:latin typeface="Times New Roman"/>
                <a:cs typeface="Times New Roman"/>
              </a:rPr>
              <a:t>utilizes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additional </a:t>
            </a:r>
            <a:r>
              <a:rPr sz="1200" spc="-10" dirty="0">
                <a:latin typeface="Times New Roman"/>
                <a:cs typeface="Times New Roman"/>
              </a:rPr>
              <a:t>measure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actual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compare </a:t>
            </a:r>
            <a:r>
              <a:rPr sz="1200" dirty="0">
                <a:latin typeface="Times New Roman"/>
                <a:cs typeface="Times New Roman"/>
              </a:rPr>
              <a:t>the actual output 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desired </a:t>
            </a:r>
            <a:r>
              <a:rPr sz="1200" dirty="0">
                <a:latin typeface="Times New Roman"/>
                <a:cs typeface="Times New Roman"/>
              </a:rPr>
              <a:t>output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response.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indent="39370" algn="l">
              <a:lnSpc>
                <a:spcPct val="959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system which </a:t>
            </a:r>
            <a:r>
              <a:rPr sz="1200" spc="-10" dirty="0">
                <a:latin typeface="Times New Roman"/>
                <a:cs typeface="Times New Roman"/>
              </a:rPr>
              <a:t>maintains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prescribed relationship </a:t>
            </a:r>
            <a:r>
              <a:rPr sz="1200" dirty="0">
                <a:latin typeface="Times New Roman"/>
                <a:cs typeface="Times New Roman"/>
              </a:rPr>
              <a:t>between the </a:t>
            </a:r>
            <a:r>
              <a:rPr sz="1200" spc="-5" dirty="0">
                <a:latin typeface="Times New Roman"/>
                <a:cs typeface="Times New Roman"/>
              </a:rPr>
              <a:t>controlled variable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reference input,  </a:t>
            </a:r>
            <a:r>
              <a:rPr sz="1200" spc="-10" dirty="0">
                <a:latin typeface="Times New Roman"/>
                <a:cs typeface="Times New Roman"/>
              </a:rPr>
              <a:t>and uses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difference </a:t>
            </a:r>
            <a:r>
              <a:rPr sz="1200" spc="-5" dirty="0">
                <a:latin typeface="Times New Roman"/>
                <a:cs typeface="Times New Roman"/>
              </a:rPr>
              <a:t>between </a:t>
            </a:r>
            <a:r>
              <a:rPr sz="1200" dirty="0">
                <a:latin typeface="Times New Roman"/>
                <a:cs typeface="Times New Roman"/>
              </a:rPr>
              <a:t>them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signal </a:t>
            </a:r>
            <a:r>
              <a:rPr sz="1200" b="1" dirty="0">
                <a:latin typeface="Times New Roman"/>
                <a:cs typeface="Times New Roman"/>
              </a:rPr>
              <a:t>to </a:t>
            </a:r>
            <a:r>
              <a:rPr sz="1200" b="1" spc="-5" dirty="0">
                <a:latin typeface="Times New Roman"/>
                <a:cs typeface="Times New Roman"/>
              </a:rPr>
              <a:t>activate </a:t>
            </a:r>
            <a:r>
              <a:rPr sz="1200" b="1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control,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b="1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feedback </a:t>
            </a:r>
            <a:r>
              <a:rPr sz="1200" spc="-5" dirty="0">
                <a:latin typeface="Times New Roman"/>
                <a:cs typeface="Times New Roman"/>
              </a:rPr>
              <a:t>control  </a:t>
            </a:r>
            <a:r>
              <a:rPr sz="1200" spc="-10" dirty="0">
                <a:latin typeface="Times New Roman"/>
                <a:cs typeface="Times New Roman"/>
              </a:rPr>
              <a:t>system. 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dirty="0">
                <a:latin typeface="Times New Roman"/>
                <a:cs typeface="Times New Roman"/>
              </a:rPr>
              <a:t>or the </a:t>
            </a:r>
            <a:r>
              <a:rPr sz="1200" spc="-10" dirty="0">
                <a:latin typeface="Times New Roman"/>
                <a:cs typeface="Times New Roman"/>
              </a:rPr>
              <a:t>controlled </a:t>
            </a:r>
            <a:r>
              <a:rPr sz="1200" spc="-5" dirty="0">
                <a:latin typeface="Times New Roman"/>
                <a:cs typeface="Times New Roman"/>
              </a:rPr>
              <a:t>variable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measured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compared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reference </a:t>
            </a:r>
            <a:r>
              <a:rPr sz="1200" spc="-5" dirty="0">
                <a:latin typeface="Times New Roman"/>
                <a:cs typeface="Times New Roman"/>
              </a:rPr>
              <a:t>input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5" dirty="0">
                <a:latin typeface="Times New Roman"/>
                <a:cs typeface="Times New Roman"/>
              </a:rPr>
              <a:t>an  </a:t>
            </a:r>
            <a:r>
              <a:rPr sz="1200" dirty="0">
                <a:latin typeface="Times New Roman"/>
                <a:cs typeface="Times New Roman"/>
              </a:rPr>
              <a:t>error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generated. This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activating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controller which,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10" dirty="0">
                <a:latin typeface="Times New Roman"/>
                <a:cs typeface="Times New Roman"/>
              </a:rPr>
              <a:t>its action, </a:t>
            </a:r>
            <a:r>
              <a:rPr sz="1200" spc="-5" dirty="0">
                <a:latin typeface="Times New Roman"/>
                <a:cs typeface="Times New Roman"/>
              </a:rPr>
              <a:t>tries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reduce </a:t>
            </a:r>
            <a:r>
              <a:rPr sz="1200" dirty="0">
                <a:latin typeface="Times New Roman"/>
                <a:cs typeface="Times New Roman"/>
              </a:rPr>
              <a:t>the  error. </a:t>
            </a:r>
            <a:r>
              <a:rPr sz="1200" spc="-5" dirty="0">
                <a:latin typeface="Times New Roman"/>
                <a:cs typeface="Times New Roman"/>
              </a:rPr>
              <a:t>Thus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controlled variable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continuously </a:t>
            </a:r>
            <a:r>
              <a:rPr sz="1200" spc="-10" dirty="0">
                <a:latin typeface="Times New Roman"/>
                <a:cs typeface="Times New Roman"/>
              </a:rPr>
              <a:t>feedback </a:t>
            </a:r>
            <a:r>
              <a:rPr sz="1200" spc="-5" dirty="0">
                <a:latin typeface="Times New Roman"/>
                <a:cs typeface="Times New Roman"/>
              </a:rPr>
              <a:t>and compared </a:t>
            </a:r>
            <a:r>
              <a:rPr sz="1200" dirty="0">
                <a:latin typeface="Times New Roman"/>
                <a:cs typeface="Times New Roman"/>
              </a:rPr>
              <a:t>with the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15" dirty="0">
                <a:latin typeface="Times New Roman"/>
                <a:cs typeface="Times New Roman"/>
              </a:rPr>
              <a:t>signal. </a:t>
            </a:r>
            <a:r>
              <a:rPr sz="1200" spc="15" dirty="0">
                <a:latin typeface="Times New Roman"/>
                <a:cs typeface="Times New Roman"/>
              </a:rPr>
              <a:t>If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error 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reduced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zero,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desired output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equal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reference input </a:t>
            </a:r>
            <a:r>
              <a:rPr sz="1200" dirty="0">
                <a:latin typeface="Times New Roman"/>
                <a:cs typeface="Times New Roman"/>
              </a:rPr>
              <a:t>signal.The </a:t>
            </a:r>
            <a:r>
              <a:rPr sz="1200" spc="-5" dirty="0">
                <a:latin typeface="Times New Roman"/>
                <a:cs typeface="Times New Roman"/>
              </a:rPr>
              <a:t>measure </a:t>
            </a:r>
            <a:r>
              <a:rPr sz="1200" spc="10" dirty="0">
                <a:latin typeface="Times New Roman"/>
                <a:cs typeface="Times New Roman"/>
              </a:rPr>
              <a:t>of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called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feedback </a:t>
            </a:r>
            <a:r>
              <a:rPr sz="1200" b="1" spc="-10" dirty="0">
                <a:latin typeface="Times New Roman"/>
                <a:cs typeface="Times New Roman"/>
              </a:rPr>
              <a:t>signal. </a:t>
            </a:r>
            <a:r>
              <a:rPr sz="1200" spc="-5" dirty="0">
                <a:latin typeface="Times New Roman"/>
                <a:cs typeface="Times New Roman"/>
              </a:rPr>
              <a:t>A simple </a:t>
            </a:r>
            <a:r>
              <a:rPr sz="1200" b="1" spc="-5" dirty="0">
                <a:latin typeface="Times New Roman"/>
                <a:cs typeface="Times New Roman"/>
              </a:rPr>
              <a:t>closed-loop feedback control system</a:t>
            </a:r>
            <a:r>
              <a:rPr sz="1200" b="1" spc="6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22525" y="3438183"/>
            <a:ext cx="2771775" cy="32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1500" y="6636003"/>
            <a:ext cx="4010025" cy="45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990468"/>
            <a:ext cx="565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Times New Roman"/>
                <a:cs typeface="Times New Roman"/>
              </a:rPr>
              <a:t>E</a:t>
            </a:r>
            <a:r>
              <a:rPr sz="1200" spc="-25" dirty="0">
                <a:latin typeface="Times New Roman"/>
                <a:cs typeface="Times New Roman"/>
              </a:rPr>
              <a:t>x</a:t>
            </a:r>
            <a:r>
              <a:rPr sz="1200" spc="1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m</a:t>
            </a:r>
            <a:r>
              <a:rPr sz="1200" spc="20" dirty="0">
                <a:latin typeface="Times New Roman"/>
                <a:cs typeface="Times New Roman"/>
              </a:rPr>
              <a:t>p</a:t>
            </a:r>
            <a:r>
              <a:rPr sz="1200" spc="-25" dirty="0">
                <a:latin typeface="Times New Roman"/>
                <a:cs typeface="Times New Roman"/>
              </a:rPr>
              <a:t>l</a:t>
            </a:r>
            <a:r>
              <a:rPr sz="1200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89737" y="582539"/>
            <a:ext cx="6168203" cy="2223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384" y="3345052"/>
            <a:ext cx="6457061" cy="42356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945" y="7877261"/>
            <a:ext cx="6060237" cy="1726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30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1898" y="638071"/>
            <a:ext cx="5876268" cy="1736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9437" y="2623787"/>
            <a:ext cx="6071023" cy="35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599" y="6457431"/>
            <a:ext cx="5971657" cy="332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31</a:t>
            </a:fld>
            <a:endParaRPr spc="3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59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spc="-25" dirty="0">
                <a:latin typeface="Times New Roman"/>
                <a:cs typeface="Times New Roman"/>
              </a:rPr>
              <a:t>x</a:t>
            </a:r>
            <a:r>
              <a:rPr sz="1200" b="1" spc="20" dirty="0">
                <a:latin typeface="Times New Roman"/>
                <a:cs typeface="Times New Roman"/>
              </a:rPr>
              <a:t>a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spc="20" dirty="0">
                <a:latin typeface="Times New Roman"/>
                <a:cs typeface="Times New Roman"/>
              </a:rPr>
              <a:t>p</a:t>
            </a:r>
            <a:r>
              <a:rPr sz="1200" b="1" spc="-25" dirty="0">
                <a:latin typeface="Times New Roman"/>
                <a:cs typeface="Times New Roman"/>
              </a:rPr>
              <a:t>l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77268" y="901707"/>
            <a:ext cx="6255568" cy="170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8039" y="2790600"/>
            <a:ext cx="6277869" cy="4724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9134" y="7821252"/>
            <a:ext cx="5706949" cy="1035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0252" y="9218884"/>
            <a:ext cx="2077873" cy="5155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32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6624955" cy="1356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55"/>
              </a:lnSpc>
              <a:spcBef>
                <a:spcPts val="90"/>
              </a:spcBef>
            </a:pPr>
            <a:r>
              <a:rPr sz="1400" spc="-10" dirty="0">
                <a:latin typeface="Arial"/>
                <a:cs typeface="Arial"/>
              </a:rPr>
              <a:t>Example</a:t>
            </a:r>
            <a:endParaRPr sz="1400" dirty="0">
              <a:latin typeface="Arial"/>
              <a:cs typeface="Arial"/>
            </a:endParaRPr>
          </a:p>
          <a:p>
            <a:pPr marL="12700" algn="l">
              <a:lnSpc>
                <a:spcPts val="1655"/>
              </a:lnSpc>
            </a:pPr>
            <a:r>
              <a:rPr sz="1400" spc="-5" dirty="0">
                <a:latin typeface="Arial"/>
                <a:cs typeface="Arial"/>
              </a:rPr>
              <a:t>Consider the system shown in </a:t>
            </a:r>
            <a:r>
              <a:rPr sz="1400" spc="-10" dirty="0">
                <a:latin typeface="Arial"/>
                <a:cs typeface="Arial"/>
              </a:rPr>
              <a:t>Figure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spc="-5" dirty="0">
                <a:latin typeface="Calibri"/>
                <a:cs typeface="Calibri"/>
              </a:rPr>
              <a:t>–</a:t>
            </a:r>
            <a:r>
              <a:rPr sz="1400" spc="-5" dirty="0">
                <a:latin typeface="Arial"/>
                <a:cs typeface="Arial"/>
              </a:rPr>
              <a:t>13(a). Simplify this </a:t>
            </a:r>
            <a:r>
              <a:rPr sz="1400" dirty="0">
                <a:latin typeface="Arial"/>
                <a:cs typeface="Arial"/>
              </a:rPr>
              <a:t>diagram.By moving</a:t>
            </a:r>
            <a:r>
              <a:rPr sz="1400" spc="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the</a:t>
            </a:r>
            <a:endParaRPr sz="1400" dirty="0">
              <a:latin typeface="Arial"/>
              <a:cs typeface="Arial"/>
            </a:endParaRPr>
          </a:p>
          <a:p>
            <a:pPr marL="12700" marR="338455" algn="l">
              <a:lnSpc>
                <a:spcPct val="103400"/>
              </a:lnSpc>
              <a:spcBef>
                <a:spcPts val="10"/>
              </a:spcBef>
            </a:pPr>
            <a:r>
              <a:rPr sz="1400" spc="-5" dirty="0">
                <a:latin typeface="Arial"/>
                <a:cs typeface="Arial"/>
              </a:rPr>
              <a:t>summing point </a:t>
            </a:r>
            <a:r>
              <a:rPr sz="1400" spc="-10" dirty="0">
                <a:latin typeface="Arial"/>
                <a:cs typeface="Arial"/>
              </a:rPr>
              <a:t>of the </a:t>
            </a:r>
            <a:r>
              <a:rPr sz="1400" spc="-5" dirty="0">
                <a:latin typeface="Arial"/>
                <a:cs typeface="Arial"/>
              </a:rPr>
              <a:t>negative </a:t>
            </a:r>
            <a:r>
              <a:rPr sz="1400" dirty="0">
                <a:latin typeface="Arial"/>
                <a:cs typeface="Arial"/>
              </a:rPr>
              <a:t>feedback </a:t>
            </a:r>
            <a:r>
              <a:rPr sz="1400" spc="-10" dirty="0">
                <a:latin typeface="Arial"/>
                <a:cs typeface="Arial"/>
              </a:rPr>
              <a:t>loop </a:t>
            </a:r>
            <a:r>
              <a:rPr sz="1400" spc="-5" dirty="0">
                <a:latin typeface="Arial"/>
                <a:cs typeface="Arial"/>
              </a:rPr>
              <a:t>containing </a:t>
            </a:r>
            <a:r>
              <a:rPr sz="1450" i="1" spc="-25" dirty="0">
                <a:latin typeface="Arial"/>
                <a:cs typeface="Arial"/>
              </a:rPr>
              <a:t>H</a:t>
            </a:r>
            <a:r>
              <a:rPr sz="1400" spc="-25" dirty="0">
                <a:latin typeface="MS Gothic"/>
                <a:cs typeface="MS Gothic"/>
              </a:rPr>
              <a:t>2 </a:t>
            </a:r>
            <a:r>
              <a:rPr sz="1400" spc="-5" dirty="0">
                <a:latin typeface="Arial"/>
                <a:cs typeface="Arial"/>
              </a:rPr>
              <a:t>outside the positive  feedback </a:t>
            </a:r>
            <a:r>
              <a:rPr sz="1400" spc="-10" dirty="0">
                <a:latin typeface="Arial"/>
                <a:cs typeface="Arial"/>
              </a:rPr>
              <a:t>loop </a:t>
            </a:r>
            <a:r>
              <a:rPr sz="1400" spc="-5" dirty="0">
                <a:latin typeface="Arial"/>
                <a:cs typeface="Arial"/>
              </a:rPr>
              <a:t>containing </a:t>
            </a:r>
            <a:r>
              <a:rPr sz="1450" i="1" spc="-10" dirty="0">
                <a:latin typeface="Arial"/>
                <a:cs typeface="Arial"/>
              </a:rPr>
              <a:t>H</a:t>
            </a:r>
            <a:r>
              <a:rPr sz="1400" spc="-10" dirty="0">
                <a:latin typeface="MS Gothic"/>
                <a:cs typeface="MS Gothic"/>
              </a:rPr>
              <a:t>1</a:t>
            </a:r>
            <a:r>
              <a:rPr sz="1400" spc="-10" dirty="0">
                <a:latin typeface="Arial"/>
                <a:cs typeface="Arial"/>
              </a:rPr>
              <a:t>, we </a:t>
            </a:r>
            <a:r>
              <a:rPr sz="1400" spc="-5" dirty="0">
                <a:latin typeface="Arial"/>
                <a:cs typeface="Arial"/>
              </a:rPr>
              <a:t>obtain Figure 2</a:t>
            </a:r>
            <a:r>
              <a:rPr sz="1400" spc="-5" dirty="0">
                <a:latin typeface="Calibri"/>
                <a:cs typeface="Calibri"/>
              </a:rPr>
              <a:t>–</a:t>
            </a:r>
            <a:r>
              <a:rPr sz="1400" spc="-5" dirty="0">
                <a:latin typeface="Arial"/>
                <a:cs typeface="Arial"/>
              </a:rPr>
              <a:t>13(b). Eliminating the</a:t>
            </a:r>
            <a:r>
              <a:rPr sz="1400" spc="1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positive</a:t>
            </a:r>
            <a:endParaRPr sz="1400" dirty="0">
              <a:latin typeface="Arial"/>
              <a:cs typeface="Arial"/>
            </a:endParaRPr>
          </a:p>
          <a:p>
            <a:pPr marL="12700" marR="5080" algn="l">
              <a:lnSpc>
                <a:spcPct val="103699"/>
              </a:lnSpc>
              <a:spcBef>
                <a:spcPts val="20"/>
              </a:spcBef>
            </a:pPr>
            <a:r>
              <a:rPr sz="1400" spc="-5" dirty="0">
                <a:latin typeface="Arial"/>
                <a:cs typeface="Arial"/>
              </a:rPr>
              <a:t>feedback loop,we have Figure 2</a:t>
            </a:r>
            <a:r>
              <a:rPr sz="1400" spc="-5" dirty="0">
                <a:latin typeface="Calibri"/>
                <a:cs typeface="Calibri"/>
              </a:rPr>
              <a:t>–</a:t>
            </a:r>
            <a:r>
              <a:rPr sz="1400" spc="-5" dirty="0">
                <a:latin typeface="Arial"/>
                <a:cs typeface="Arial"/>
              </a:rPr>
              <a:t>13(c).The elimination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loop containing </a:t>
            </a:r>
            <a:r>
              <a:rPr sz="1450" i="1" spc="-25" dirty="0">
                <a:latin typeface="Arial"/>
                <a:cs typeface="Arial"/>
              </a:rPr>
              <a:t>H</a:t>
            </a:r>
            <a:r>
              <a:rPr sz="1400" spc="-25" dirty="0">
                <a:latin typeface="MS Gothic"/>
                <a:cs typeface="MS Gothic"/>
              </a:rPr>
              <a:t>2/</a:t>
            </a:r>
            <a:r>
              <a:rPr sz="1450" i="1" spc="-25" dirty="0">
                <a:latin typeface="Arial"/>
                <a:cs typeface="Arial"/>
              </a:rPr>
              <a:t>G</a:t>
            </a:r>
            <a:r>
              <a:rPr sz="1400" spc="-25" dirty="0">
                <a:latin typeface="Arial"/>
                <a:cs typeface="Arial"/>
              </a:rPr>
              <a:t>1  </a:t>
            </a:r>
            <a:r>
              <a:rPr sz="1400" spc="-10" dirty="0">
                <a:latin typeface="Arial"/>
                <a:cs typeface="Arial"/>
              </a:rPr>
              <a:t>gives </a:t>
            </a:r>
            <a:r>
              <a:rPr sz="1400" spc="-5" dirty="0">
                <a:latin typeface="Arial"/>
                <a:cs typeface="Arial"/>
              </a:rPr>
              <a:t>Figure 2</a:t>
            </a:r>
            <a:r>
              <a:rPr sz="1400" spc="-5" dirty="0">
                <a:latin typeface="Calibri"/>
                <a:cs typeface="Calibri"/>
              </a:rPr>
              <a:t>–</a:t>
            </a:r>
            <a:r>
              <a:rPr sz="1400" spc="-5" dirty="0">
                <a:latin typeface="Arial"/>
                <a:cs typeface="Arial"/>
              </a:rPr>
              <a:t>13(d).Finally,eliminating </a:t>
            </a:r>
            <a:r>
              <a:rPr sz="1400" spc="-15" dirty="0">
                <a:latin typeface="Arial"/>
                <a:cs typeface="Arial"/>
              </a:rPr>
              <a:t>the </a:t>
            </a:r>
            <a:r>
              <a:rPr sz="1400" spc="-5" dirty="0">
                <a:latin typeface="Arial"/>
                <a:cs typeface="Arial"/>
              </a:rPr>
              <a:t>feedback loop results in Figure</a:t>
            </a:r>
            <a:r>
              <a:rPr sz="1400" spc="1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dirty="0">
                <a:latin typeface="Calibri"/>
                <a:cs typeface="Calibri"/>
              </a:rPr>
              <a:t>–</a:t>
            </a:r>
            <a:r>
              <a:rPr sz="1400" dirty="0">
                <a:latin typeface="Arial"/>
                <a:cs typeface="Arial"/>
              </a:rPr>
              <a:t>13(e).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100" y="6685533"/>
            <a:ext cx="6649084" cy="11341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l">
              <a:lnSpc>
                <a:spcPct val="102099"/>
              </a:lnSpc>
              <a:spcBef>
                <a:spcPts val="55"/>
              </a:spcBef>
            </a:pPr>
            <a:r>
              <a:rPr sz="1400" spc="-10" dirty="0">
                <a:latin typeface="Arial"/>
                <a:cs typeface="Arial"/>
              </a:rPr>
              <a:t>Notice </a:t>
            </a:r>
            <a:r>
              <a:rPr sz="1400" spc="-5" dirty="0">
                <a:latin typeface="Arial"/>
                <a:cs typeface="Arial"/>
              </a:rPr>
              <a:t>that the numerator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closed-loop transfer function </a:t>
            </a:r>
            <a:r>
              <a:rPr sz="1400" dirty="0">
                <a:latin typeface="MS Gothic"/>
                <a:cs typeface="MS Gothic"/>
              </a:rPr>
              <a:t>C(s)/R(s) </a:t>
            </a:r>
            <a:r>
              <a:rPr sz="1400" spc="-5" dirty="0">
                <a:latin typeface="Arial"/>
                <a:cs typeface="Arial"/>
              </a:rPr>
              <a:t>is the  product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transfer functions </a:t>
            </a:r>
            <a:r>
              <a:rPr sz="1400" spc="-10" dirty="0">
                <a:latin typeface="Arial"/>
                <a:cs typeface="Arial"/>
              </a:rPr>
              <a:t>of </a:t>
            </a:r>
            <a:r>
              <a:rPr sz="1400" spc="-5" dirty="0">
                <a:latin typeface="Arial"/>
                <a:cs typeface="Arial"/>
              </a:rPr>
              <a:t>the feedforward path.The denominator </a:t>
            </a:r>
            <a:r>
              <a:rPr sz="1400" spc="-10" dirty="0">
                <a:latin typeface="Arial"/>
                <a:cs typeface="Arial"/>
              </a:rPr>
              <a:t>of  </a:t>
            </a:r>
            <a:r>
              <a:rPr sz="1400" spc="-5" dirty="0">
                <a:latin typeface="MS Gothic"/>
                <a:cs typeface="MS Gothic"/>
              </a:rPr>
              <a:t>C(s)/R(s) </a:t>
            </a:r>
            <a:r>
              <a:rPr sz="1400" spc="-5" dirty="0">
                <a:latin typeface="Arial"/>
                <a:cs typeface="Arial"/>
              </a:rPr>
              <a:t>is equal to 1 </a:t>
            </a:r>
            <a:r>
              <a:rPr sz="1400" spc="-5" dirty="0">
                <a:latin typeface="MS Gothic"/>
                <a:cs typeface="MS Gothic"/>
              </a:rPr>
              <a:t>+ </a:t>
            </a:r>
            <a:r>
              <a:rPr sz="1400" spc="-5" dirty="0">
                <a:latin typeface="Calibri"/>
                <a:cs typeface="Calibri"/>
              </a:rPr>
              <a:t>Ʃ</a:t>
            </a:r>
            <a:r>
              <a:rPr sz="1400" spc="-5" dirty="0">
                <a:latin typeface="MS Gothic"/>
                <a:cs typeface="MS Gothic"/>
              </a:rPr>
              <a:t>(</a:t>
            </a:r>
            <a:r>
              <a:rPr sz="1400" spc="-5" dirty="0">
                <a:latin typeface="Arial"/>
                <a:cs typeface="Arial"/>
              </a:rPr>
              <a:t>product </a:t>
            </a:r>
            <a:r>
              <a:rPr sz="1400" spc="-10" dirty="0">
                <a:latin typeface="Arial"/>
                <a:cs typeface="Arial"/>
              </a:rPr>
              <a:t>of the </a:t>
            </a:r>
            <a:r>
              <a:rPr sz="1400" spc="-5" dirty="0">
                <a:latin typeface="Arial"/>
                <a:cs typeface="Arial"/>
              </a:rPr>
              <a:t>transfer functions </a:t>
            </a:r>
            <a:r>
              <a:rPr sz="1400" spc="-10" dirty="0">
                <a:latin typeface="Arial"/>
                <a:cs typeface="Arial"/>
              </a:rPr>
              <a:t>around </a:t>
            </a:r>
            <a:r>
              <a:rPr sz="1400" spc="-5" dirty="0">
                <a:latin typeface="Arial"/>
                <a:cs typeface="Arial"/>
              </a:rPr>
              <a:t>each </a:t>
            </a:r>
            <a:r>
              <a:rPr sz="1400" spc="5" dirty="0">
                <a:latin typeface="Arial"/>
                <a:cs typeface="Arial"/>
              </a:rPr>
              <a:t>loop</a:t>
            </a:r>
            <a:r>
              <a:rPr sz="1400" spc="5" dirty="0">
                <a:latin typeface="MS Gothic"/>
                <a:cs typeface="MS Gothic"/>
              </a:rPr>
              <a:t>) </a:t>
            </a:r>
            <a:r>
              <a:rPr sz="1400" spc="-5" dirty="0">
                <a:latin typeface="MS Gothic"/>
                <a:cs typeface="MS Gothic"/>
              </a:rPr>
              <a:t>=</a:t>
            </a:r>
            <a:r>
              <a:rPr sz="1400" spc="160" dirty="0">
                <a:latin typeface="MS Gothic"/>
                <a:cs typeface="MS Gothic"/>
              </a:rPr>
              <a:t> </a:t>
            </a:r>
            <a:r>
              <a:rPr sz="1400" spc="-5" dirty="0"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  <a:spcBef>
                <a:spcPts val="145"/>
              </a:spcBef>
            </a:pPr>
            <a:r>
              <a:rPr sz="1400" b="1" spc="-105" dirty="0">
                <a:latin typeface="Times New Roman"/>
                <a:cs typeface="Times New Roman"/>
              </a:rPr>
              <a:t>+ </a:t>
            </a:r>
            <a:r>
              <a:rPr sz="1400" b="1" spc="25" dirty="0">
                <a:latin typeface="Times New Roman"/>
                <a:cs typeface="Times New Roman"/>
              </a:rPr>
              <a:t>(-G</a:t>
            </a:r>
            <a:r>
              <a:rPr sz="1400" b="1" spc="25" dirty="0">
                <a:latin typeface="Arial"/>
                <a:cs typeface="Arial"/>
              </a:rPr>
              <a:t>1 </a:t>
            </a:r>
            <a:r>
              <a:rPr sz="1400" b="1" spc="-190" dirty="0">
                <a:latin typeface="Times New Roman"/>
                <a:cs typeface="Times New Roman"/>
              </a:rPr>
              <a:t>G</a:t>
            </a:r>
            <a:r>
              <a:rPr sz="1400" b="1" spc="-190" dirty="0">
                <a:latin typeface="Arial"/>
                <a:cs typeface="Arial"/>
              </a:rPr>
              <a:t>2 </a:t>
            </a:r>
            <a:r>
              <a:rPr sz="1400" b="1" spc="-190" dirty="0">
                <a:latin typeface="Times New Roman"/>
                <a:cs typeface="Times New Roman"/>
              </a:rPr>
              <a:t>H</a:t>
            </a:r>
            <a:r>
              <a:rPr sz="1400" b="1" spc="-190" dirty="0">
                <a:latin typeface="Arial"/>
                <a:cs typeface="Arial"/>
              </a:rPr>
              <a:t>1 </a:t>
            </a:r>
            <a:r>
              <a:rPr sz="1400" b="1" spc="-105" dirty="0">
                <a:latin typeface="Times New Roman"/>
                <a:cs typeface="Times New Roman"/>
              </a:rPr>
              <a:t>+ </a:t>
            </a:r>
            <a:r>
              <a:rPr sz="1400" b="1" spc="-190" dirty="0">
                <a:latin typeface="Times New Roman"/>
                <a:cs typeface="Times New Roman"/>
              </a:rPr>
              <a:t>G</a:t>
            </a:r>
            <a:r>
              <a:rPr sz="1400" b="1" spc="-190" dirty="0">
                <a:latin typeface="Arial"/>
                <a:cs typeface="Arial"/>
              </a:rPr>
              <a:t>2 </a:t>
            </a:r>
            <a:r>
              <a:rPr sz="1400" b="1" spc="-190" dirty="0">
                <a:latin typeface="Times New Roman"/>
                <a:cs typeface="Times New Roman"/>
              </a:rPr>
              <a:t>G</a:t>
            </a:r>
            <a:r>
              <a:rPr sz="1400" b="1" spc="-190" dirty="0">
                <a:latin typeface="Arial"/>
                <a:cs typeface="Arial"/>
              </a:rPr>
              <a:t>3 </a:t>
            </a:r>
            <a:r>
              <a:rPr sz="1400" b="1" spc="-190" dirty="0">
                <a:latin typeface="Times New Roman"/>
                <a:cs typeface="Times New Roman"/>
              </a:rPr>
              <a:t>H</a:t>
            </a:r>
            <a:r>
              <a:rPr sz="1400" b="1" spc="-190" dirty="0">
                <a:latin typeface="Arial"/>
                <a:cs typeface="Arial"/>
              </a:rPr>
              <a:t>2 </a:t>
            </a:r>
            <a:r>
              <a:rPr sz="1400" b="1" spc="-105" dirty="0">
                <a:latin typeface="Times New Roman"/>
                <a:cs typeface="Times New Roman"/>
              </a:rPr>
              <a:t>+ </a:t>
            </a:r>
            <a:r>
              <a:rPr sz="1400" b="1" spc="-190" dirty="0">
                <a:latin typeface="Times New Roman"/>
                <a:cs typeface="Times New Roman"/>
              </a:rPr>
              <a:t>G</a:t>
            </a:r>
            <a:r>
              <a:rPr sz="1400" b="1" spc="-190" dirty="0">
                <a:latin typeface="Arial"/>
                <a:cs typeface="Arial"/>
              </a:rPr>
              <a:t>1 </a:t>
            </a:r>
            <a:r>
              <a:rPr sz="1400" b="1" spc="-190" dirty="0">
                <a:latin typeface="Times New Roman"/>
                <a:cs typeface="Times New Roman"/>
              </a:rPr>
              <a:t>G</a:t>
            </a:r>
            <a:r>
              <a:rPr sz="1400" b="1" spc="-190" dirty="0">
                <a:latin typeface="Arial"/>
                <a:cs typeface="Arial"/>
              </a:rPr>
              <a:t>2</a:t>
            </a:r>
            <a:r>
              <a:rPr sz="1400" b="1" spc="-245" dirty="0">
                <a:latin typeface="Arial"/>
                <a:cs typeface="Arial"/>
              </a:rPr>
              <a:t> </a:t>
            </a:r>
            <a:r>
              <a:rPr sz="1400" b="1" spc="-55" dirty="0">
                <a:latin typeface="Times New Roman"/>
                <a:cs typeface="Times New Roman"/>
              </a:rPr>
              <a:t>G</a:t>
            </a:r>
            <a:r>
              <a:rPr sz="1400" b="1" spc="-55" dirty="0">
                <a:latin typeface="Arial"/>
                <a:cs typeface="Arial"/>
              </a:rPr>
              <a:t>3</a:t>
            </a:r>
            <a:r>
              <a:rPr sz="1400" b="1" spc="-55" dirty="0">
                <a:latin typeface="Times New Roman"/>
                <a:cs typeface="Times New Roman"/>
              </a:rPr>
              <a:t>)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20"/>
              </a:spcBef>
            </a:pPr>
            <a:r>
              <a:rPr sz="1400" b="1" spc="-105" dirty="0">
                <a:latin typeface="Times New Roman"/>
                <a:cs typeface="Times New Roman"/>
              </a:rPr>
              <a:t>= </a:t>
            </a:r>
            <a:r>
              <a:rPr sz="1400" b="1" spc="-5" dirty="0">
                <a:latin typeface="Times New Roman"/>
                <a:cs typeface="Times New Roman"/>
              </a:rPr>
              <a:t>1 </a:t>
            </a:r>
            <a:r>
              <a:rPr sz="1400" b="1" spc="225" dirty="0">
                <a:latin typeface="Times New Roman"/>
                <a:cs typeface="Times New Roman"/>
              </a:rPr>
              <a:t>- </a:t>
            </a:r>
            <a:r>
              <a:rPr sz="1400" b="1" spc="-200" dirty="0">
                <a:latin typeface="Times New Roman"/>
                <a:cs typeface="Times New Roman"/>
              </a:rPr>
              <a:t>G1 G2 H1 </a:t>
            </a:r>
            <a:r>
              <a:rPr sz="1400" b="1" spc="-105" dirty="0">
                <a:latin typeface="Times New Roman"/>
                <a:cs typeface="Times New Roman"/>
              </a:rPr>
              <a:t>+ </a:t>
            </a:r>
            <a:r>
              <a:rPr sz="1400" b="1" spc="-200" dirty="0">
                <a:latin typeface="Times New Roman"/>
                <a:cs typeface="Times New Roman"/>
              </a:rPr>
              <a:t>G2 </a:t>
            </a:r>
            <a:r>
              <a:rPr sz="1400" b="1" spc="-190" dirty="0">
                <a:latin typeface="Times New Roman"/>
                <a:cs typeface="Times New Roman"/>
              </a:rPr>
              <a:t>G3 H2 </a:t>
            </a:r>
            <a:r>
              <a:rPr sz="1400" b="1" spc="-105" dirty="0">
                <a:latin typeface="Times New Roman"/>
                <a:cs typeface="Times New Roman"/>
              </a:rPr>
              <a:t>+ </a:t>
            </a:r>
            <a:r>
              <a:rPr sz="1400" b="1" spc="-190" dirty="0">
                <a:latin typeface="Times New Roman"/>
                <a:cs typeface="Times New Roman"/>
              </a:rPr>
              <a:t>G1 G2</a:t>
            </a:r>
            <a:r>
              <a:rPr sz="1400" b="1" spc="-140" dirty="0">
                <a:latin typeface="Times New Roman"/>
                <a:cs typeface="Times New Roman"/>
              </a:rPr>
              <a:t> </a:t>
            </a:r>
            <a:r>
              <a:rPr sz="1400" b="1" spc="-395" dirty="0">
                <a:latin typeface="Times New Roman"/>
                <a:cs typeface="Times New Roman"/>
              </a:rPr>
              <a:t>G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89844" y="1938099"/>
            <a:ext cx="3294188" cy="4473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33</a:t>
            </a:fld>
            <a:endParaRPr spc="3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6927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Times New Roman"/>
                <a:cs typeface="Times New Roman"/>
              </a:rPr>
              <a:t>E</a:t>
            </a:r>
            <a:r>
              <a:rPr sz="1400" b="1" spc="-30" dirty="0">
                <a:latin typeface="Times New Roman"/>
                <a:cs typeface="Times New Roman"/>
              </a:rPr>
              <a:t>x</a:t>
            </a:r>
            <a:r>
              <a:rPr sz="1400" b="1" spc="15" dirty="0">
                <a:latin typeface="Times New Roman"/>
                <a:cs typeface="Times New Roman"/>
              </a:rPr>
              <a:t>a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spc="-15" dirty="0">
                <a:latin typeface="Times New Roman"/>
                <a:cs typeface="Times New Roman"/>
              </a:rPr>
              <a:t>p</a:t>
            </a:r>
            <a:r>
              <a:rPr sz="1400" b="1" spc="-5" dirty="0">
                <a:latin typeface="Times New Roman"/>
                <a:cs typeface="Times New Roman"/>
              </a:rPr>
              <a:t>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7058913" cy="10085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34</a:t>
            </a:fld>
            <a:endParaRPr spc="3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230" y="3881547"/>
            <a:ext cx="6016056" cy="5801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8011" y="1595911"/>
            <a:ext cx="5088983" cy="1959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100" y="400253"/>
            <a:ext cx="6669405" cy="105618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l">
              <a:lnSpc>
                <a:spcPct val="146900"/>
              </a:lnSpc>
              <a:spcBef>
                <a:spcPts val="110"/>
              </a:spcBef>
            </a:pPr>
            <a:r>
              <a:rPr sz="1600" b="1" i="1" spc="-5" dirty="0">
                <a:latin typeface="Cambria"/>
                <a:cs typeface="Cambria"/>
              </a:rPr>
              <a:t>Servomechanism is </a:t>
            </a:r>
            <a:r>
              <a:rPr sz="1600" b="1" i="1" dirty="0">
                <a:latin typeface="Cambria"/>
                <a:cs typeface="Cambria"/>
              </a:rPr>
              <a:t>the </a:t>
            </a:r>
            <a:r>
              <a:rPr sz="1600" b="1" i="1" spc="-5" dirty="0">
                <a:latin typeface="Cambria"/>
                <a:cs typeface="Cambria"/>
              </a:rPr>
              <a:t>traditional </a:t>
            </a:r>
            <a:r>
              <a:rPr sz="1600" b="1" i="1" dirty="0">
                <a:latin typeface="Cambria"/>
                <a:cs typeface="Cambria"/>
              </a:rPr>
              <a:t>term </a:t>
            </a:r>
            <a:r>
              <a:rPr sz="1600" b="1" i="1" spc="-5" dirty="0">
                <a:latin typeface="Cambria"/>
                <a:cs typeface="Cambria"/>
              </a:rPr>
              <a:t>applied to describe </a:t>
            </a:r>
            <a:r>
              <a:rPr sz="1600" b="1" i="1" dirty="0">
                <a:latin typeface="Cambria"/>
                <a:cs typeface="Cambria"/>
              </a:rPr>
              <a:t>a closed-loop  </a:t>
            </a:r>
            <a:r>
              <a:rPr sz="1600" b="1" i="1" spc="-5" dirty="0">
                <a:latin typeface="Cambria"/>
                <a:cs typeface="Cambria"/>
              </a:rPr>
              <a:t>electro-mechanical control system </a:t>
            </a:r>
            <a:r>
              <a:rPr sz="1600" b="1" i="1" dirty="0">
                <a:latin typeface="Cambria"/>
                <a:cs typeface="Cambria"/>
              </a:rPr>
              <a:t>that </a:t>
            </a:r>
            <a:r>
              <a:rPr sz="1600" b="1" i="1" spc="-5" dirty="0">
                <a:latin typeface="Cambria"/>
                <a:cs typeface="Cambria"/>
              </a:rPr>
              <a:t>directs </a:t>
            </a:r>
            <a:r>
              <a:rPr sz="1600" b="1" i="1" spc="-10" dirty="0">
                <a:latin typeface="Cambria"/>
                <a:cs typeface="Cambria"/>
              </a:rPr>
              <a:t>the </a:t>
            </a:r>
            <a:r>
              <a:rPr sz="1600" b="1" i="1" spc="-5" dirty="0">
                <a:latin typeface="Cambria"/>
                <a:cs typeface="Cambria"/>
              </a:rPr>
              <a:t>precise movement </a:t>
            </a:r>
            <a:r>
              <a:rPr sz="1600" b="1" i="1" dirty="0">
                <a:latin typeface="Cambria"/>
                <a:cs typeface="Cambria"/>
              </a:rPr>
              <a:t>of a  physical </a:t>
            </a:r>
            <a:r>
              <a:rPr sz="1600" b="1" i="1" spc="-5" dirty="0">
                <a:latin typeface="Cambria"/>
                <a:cs typeface="Cambria"/>
              </a:rPr>
              <a:t>object such </a:t>
            </a:r>
            <a:r>
              <a:rPr sz="1600" b="1" i="1" dirty="0">
                <a:latin typeface="Cambria"/>
                <a:cs typeface="Cambria"/>
              </a:rPr>
              <a:t>as a radar </a:t>
            </a:r>
            <a:r>
              <a:rPr sz="1600" b="1" i="1" spc="-10" dirty="0">
                <a:latin typeface="Cambria"/>
                <a:cs typeface="Cambria"/>
              </a:rPr>
              <a:t>antenna </a:t>
            </a:r>
            <a:r>
              <a:rPr sz="1600" b="1" i="1" dirty="0">
                <a:latin typeface="Cambria"/>
                <a:cs typeface="Cambria"/>
              </a:rPr>
              <a:t>or </a:t>
            </a:r>
            <a:r>
              <a:rPr sz="1600" b="1" i="1" spc="-5" dirty="0">
                <a:latin typeface="Cambria"/>
                <a:cs typeface="Cambria"/>
              </a:rPr>
              <a:t>robot</a:t>
            </a:r>
            <a:r>
              <a:rPr sz="1600" b="1" i="1" spc="-35" dirty="0">
                <a:latin typeface="Cambria"/>
                <a:cs typeface="Cambria"/>
              </a:rPr>
              <a:t> </a:t>
            </a:r>
            <a:r>
              <a:rPr sz="1600" b="1" i="1" dirty="0">
                <a:latin typeface="Cambria"/>
                <a:cs typeface="Cambria"/>
              </a:rPr>
              <a:t>arm.</a:t>
            </a:r>
            <a:endParaRPr sz="1600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3566540"/>
            <a:ext cx="69278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Times New Roman"/>
                <a:cs typeface="Times New Roman"/>
              </a:rPr>
              <a:t>E</a:t>
            </a:r>
            <a:r>
              <a:rPr sz="1400" b="1" spc="-30" dirty="0">
                <a:latin typeface="Times New Roman"/>
                <a:cs typeface="Times New Roman"/>
              </a:rPr>
              <a:t>x</a:t>
            </a:r>
            <a:r>
              <a:rPr sz="1400" b="1" spc="15" dirty="0">
                <a:latin typeface="Times New Roman"/>
                <a:cs typeface="Times New Roman"/>
              </a:rPr>
              <a:t>a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spc="-15" dirty="0">
                <a:latin typeface="Times New Roman"/>
                <a:cs typeface="Times New Roman"/>
              </a:rPr>
              <a:t>p</a:t>
            </a:r>
            <a:r>
              <a:rPr sz="1400" b="1" spc="-5" dirty="0">
                <a:latin typeface="Times New Roman"/>
                <a:cs typeface="Times New Roman"/>
              </a:rPr>
              <a:t>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35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521" y="664762"/>
            <a:ext cx="6231432" cy="8742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36</a:t>
            </a:fld>
            <a:endParaRPr spc="3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0028" y="957677"/>
            <a:ext cx="5765548" cy="5957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4309" y="7099172"/>
            <a:ext cx="6098102" cy="2657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37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1075690"/>
            <a:ext cx="748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Lecture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six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08885" y="1051306"/>
            <a:ext cx="316611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Modeling </a:t>
            </a:r>
            <a:r>
              <a:rPr sz="1400" b="1" spc="-20" dirty="0">
                <a:latin typeface="Times New Roman"/>
                <a:cs typeface="Times New Roman"/>
              </a:rPr>
              <a:t>of </a:t>
            </a:r>
            <a:r>
              <a:rPr sz="1400" b="1" spc="-10" dirty="0">
                <a:latin typeface="Times New Roman"/>
                <a:cs typeface="Times New Roman"/>
              </a:rPr>
              <a:t>Elements </a:t>
            </a:r>
            <a:r>
              <a:rPr sz="1400" b="1" spc="-20" dirty="0">
                <a:latin typeface="Times New Roman"/>
                <a:cs typeface="Times New Roman"/>
              </a:rPr>
              <a:t>of </a:t>
            </a:r>
            <a:r>
              <a:rPr sz="1400" b="1" spc="-10" dirty="0">
                <a:latin typeface="Times New Roman"/>
                <a:cs typeface="Times New Roman"/>
              </a:rPr>
              <a:t>Control</a:t>
            </a:r>
            <a:r>
              <a:rPr sz="1400" b="1" spc="18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Systems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1404873"/>
            <a:ext cx="6684645" cy="314316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6350" algn="l">
              <a:lnSpc>
                <a:spcPct val="9580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feedback </a:t>
            </a:r>
            <a:r>
              <a:rPr sz="1400" spc="-5" dirty="0">
                <a:latin typeface="Times New Roman"/>
                <a:cs typeface="Times New Roman"/>
              </a:rPr>
              <a:t>control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usually consists of several components in addition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actual  </a:t>
            </a:r>
            <a:r>
              <a:rPr sz="1400" spc="-10" dirty="0">
                <a:latin typeface="Times New Roman"/>
                <a:cs typeface="Times New Roman"/>
              </a:rPr>
              <a:t>process.These </a:t>
            </a:r>
            <a:r>
              <a:rPr sz="1400" dirty="0">
                <a:latin typeface="Times New Roman"/>
                <a:cs typeface="Times New Roman"/>
              </a:rPr>
              <a:t>are: </a:t>
            </a:r>
            <a:r>
              <a:rPr sz="1400" spc="-10" dirty="0">
                <a:latin typeface="Times New Roman"/>
                <a:cs typeface="Times New Roman"/>
              </a:rPr>
              <a:t>error </a:t>
            </a:r>
            <a:r>
              <a:rPr sz="1400" spc="-5" dirty="0">
                <a:latin typeface="Times New Roman"/>
                <a:cs typeface="Times New Roman"/>
              </a:rPr>
              <a:t>detectors, power </a:t>
            </a:r>
            <a:r>
              <a:rPr sz="1400" spc="-10" dirty="0">
                <a:latin typeface="Times New Roman"/>
                <a:cs typeface="Times New Roman"/>
              </a:rPr>
              <a:t>amplifiers, actuators, sensors </a:t>
            </a:r>
            <a:r>
              <a:rPr sz="1400" spc="-5" dirty="0">
                <a:latin typeface="Times New Roman"/>
                <a:cs typeface="Times New Roman"/>
              </a:rPr>
              <a:t>etc. </a:t>
            </a:r>
            <a:r>
              <a:rPr sz="1400" spc="-20" dirty="0">
                <a:latin typeface="Times New Roman"/>
                <a:cs typeface="Times New Roman"/>
              </a:rPr>
              <a:t>Let </a:t>
            </a:r>
            <a:r>
              <a:rPr sz="1400" spc="-5" dirty="0">
                <a:latin typeface="Times New Roman"/>
                <a:cs typeface="Times New Roman"/>
              </a:rPr>
              <a:t>us </a:t>
            </a:r>
            <a:r>
              <a:rPr sz="1400" spc="-15" dirty="0">
                <a:latin typeface="Times New Roman"/>
                <a:cs typeface="Times New Roman"/>
              </a:rPr>
              <a:t>now  </a:t>
            </a:r>
            <a:r>
              <a:rPr sz="1400" spc="-10" dirty="0">
                <a:latin typeface="Times New Roman"/>
                <a:cs typeface="Times New Roman"/>
              </a:rPr>
              <a:t>discuss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physical characteristics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some </a:t>
            </a:r>
            <a:r>
              <a:rPr sz="1400" spc="-5" dirty="0">
                <a:latin typeface="Times New Roman"/>
                <a:cs typeface="Times New Roman"/>
              </a:rPr>
              <a:t>of these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obtain </a:t>
            </a:r>
            <a:r>
              <a:rPr sz="1400" spc="-10" dirty="0">
                <a:latin typeface="Times New Roman"/>
                <a:cs typeface="Times New Roman"/>
              </a:rPr>
              <a:t>their </a:t>
            </a:r>
            <a:r>
              <a:rPr sz="1400" dirty="0">
                <a:latin typeface="Times New Roman"/>
                <a:cs typeface="Times New Roman"/>
              </a:rPr>
              <a:t>mathematical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models.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1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04470" indent="-192405" algn="l">
              <a:lnSpc>
                <a:spcPct val="100000"/>
              </a:lnSpc>
              <a:buAutoNum type="arabicPlain"/>
              <a:tabLst>
                <a:tab pos="205104" algn="l"/>
              </a:tabLst>
            </a:pPr>
            <a:r>
              <a:rPr sz="1400" b="1" spc="-10" dirty="0">
                <a:latin typeface="Times New Roman"/>
                <a:cs typeface="Times New Roman"/>
              </a:rPr>
              <a:t>DC </a:t>
            </a:r>
            <a:r>
              <a:rPr sz="1400" b="1" spc="-5" dirty="0">
                <a:latin typeface="Times New Roman"/>
                <a:cs typeface="Times New Roman"/>
              </a:rPr>
              <a:t>Servo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Motor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5"/>
              </a:spcBef>
              <a:buFont typeface="Times New Roman"/>
              <a:buAutoNum type="arabicPlain"/>
            </a:pPr>
            <a:endParaRPr sz="135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6000"/>
              </a:lnSpc>
            </a:pPr>
            <a:r>
              <a:rPr sz="1400" spc="-10" dirty="0">
                <a:latin typeface="Times New Roman"/>
                <a:cs typeface="Times New Roman"/>
              </a:rPr>
              <a:t>A DC servo motor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used </a:t>
            </a:r>
            <a:r>
              <a:rPr sz="1400" spc="-5" dirty="0">
                <a:latin typeface="Times New Roman"/>
                <a:cs typeface="Times New Roman"/>
              </a:rPr>
              <a:t>as an </a:t>
            </a:r>
            <a:r>
              <a:rPr sz="1400" b="1" spc="-10" dirty="0">
                <a:latin typeface="Times New Roman"/>
                <a:cs typeface="Times New Roman"/>
              </a:rPr>
              <a:t>actuator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drive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load. It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usually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DC </a:t>
            </a:r>
            <a:r>
              <a:rPr sz="1400" spc="-15" dirty="0">
                <a:latin typeface="Times New Roman"/>
                <a:cs typeface="Times New Roman"/>
              </a:rPr>
              <a:t>motor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low  </a:t>
            </a:r>
            <a:r>
              <a:rPr sz="1400" spc="-5" dirty="0">
                <a:latin typeface="Times New Roman"/>
                <a:cs typeface="Times New Roman"/>
              </a:rPr>
              <a:t>power </a:t>
            </a:r>
            <a:r>
              <a:rPr sz="1400" spc="-10" dirty="0">
                <a:latin typeface="Times New Roman"/>
                <a:cs typeface="Times New Roman"/>
              </a:rPr>
              <a:t>rating. DC </a:t>
            </a:r>
            <a:r>
              <a:rPr sz="1400" spc="-5" dirty="0">
                <a:latin typeface="Times New Roman"/>
                <a:cs typeface="Times New Roman"/>
              </a:rPr>
              <a:t>servo </a:t>
            </a:r>
            <a:r>
              <a:rPr sz="1400" spc="-10" dirty="0">
                <a:latin typeface="Times New Roman"/>
                <a:cs typeface="Times New Roman"/>
              </a:rPr>
              <a:t>motors have </a:t>
            </a:r>
            <a:r>
              <a:rPr sz="1400" spc="-5" dirty="0">
                <a:latin typeface="Times New Roman"/>
                <a:cs typeface="Times New Roman"/>
              </a:rPr>
              <a:t>a high ratio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starting </a:t>
            </a:r>
            <a:r>
              <a:rPr sz="1400" spc="-10" dirty="0">
                <a:latin typeface="Times New Roman"/>
                <a:cs typeface="Times New Roman"/>
              </a:rPr>
              <a:t>torque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inertia </a:t>
            </a:r>
            <a:r>
              <a:rPr sz="1400" spc="15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therefore  they </a:t>
            </a:r>
            <a:r>
              <a:rPr sz="1400" spc="-10" dirty="0">
                <a:latin typeface="Times New Roman"/>
                <a:cs typeface="Times New Roman"/>
              </a:rPr>
              <a:t>have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faster dynamic response. DC motors are constructed </a:t>
            </a:r>
            <a:r>
              <a:rPr sz="1400" spc="-5" dirty="0">
                <a:latin typeface="Times New Roman"/>
                <a:cs typeface="Times New Roman"/>
              </a:rPr>
              <a:t>using </a:t>
            </a:r>
            <a:r>
              <a:rPr sz="1400" spc="-10" dirty="0">
                <a:latin typeface="Times New Roman"/>
                <a:cs typeface="Times New Roman"/>
              </a:rPr>
              <a:t>rare </a:t>
            </a:r>
            <a:r>
              <a:rPr sz="1400" spc="-5" dirty="0">
                <a:latin typeface="Times New Roman"/>
                <a:cs typeface="Times New Roman"/>
              </a:rPr>
              <a:t>earth permanent  magnets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spc="-10" dirty="0">
                <a:latin typeface="Times New Roman"/>
                <a:cs typeface="Times New Roman"/>
              </a:rPr>
              <a:t>have </a:t>
            </a:r>
            <a:r>
              <a:rPr sz="1400" spc="-5" dirty="0">
                <a:latin typeface="Times New Roman"/>
                <a:cs typeface="Times New Roman"/>
              </a:rPr>
              <a:t>high residual </a:t>
            </a:r>
            <a:r>
              <a:rPr sz="1400" spc="-10" dirty="0">
                <a:latin typeface="Times New Roman"/>
                <a:cs typeface="Times New Roman"/>
              </a:rPr>
              <a:t>flux </a:t>
            </a:r>
            <a:r>
              <a:rPr sz="1400" spc="-5" dirty="0">
                <a:latin typeface="Times New Roman"/>
                <a:cs typeface="Times New Roman"/>
              </a:rPr>
              <a:t>density and high coercivity. </a:t>
            </a:r>
            <a:r>
              <a:rPr sz="1400" spc="-20" dirty="0">
                <a:latin typeface="Times New Roman"/>
                <a:cs typeface="Times New Roman"/>
              </a:rPr>
              <a:t>As no </a:t>
            </a:r>
            <a:r>
              <a:rPr sz="1400" spc="-10" dirty="0">
                <a:latin typeface="Times New Roman"/>
                <a:cs typeface="Times New Roman"/>
              </a:rPr>
              <a:t>field </a:t>
            </a:r>
            <a:r>
              <a:rPr sz="1400" spc="-5" dirty="0">
                <a:latin typeface="Times New Roman"/>
                <a:cs typeface="Times New Roman"/>
              </a:rPr>
              <a:t>winding is  </a:t>
            </a:r>
            <a:r>
              <a:rPr sz="1400" spc="-10" dirty="0">
                <a:latin typeface="Times New Roman"/>
                <a:cs typeface="Times New Roman"/>
              </a:rPr>
              <a:t>used,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field </a:t>
            </a:r>
            <a:r>
              <a:rPr sz="1400" spc="-5" dirty="0">
                <a:latin typeface="Times New Roman"/>
                <a:cs typeface="Times New Roman"/>
              </a:rPr>
              <a:t>copper </a:t>
            </a:r>
            <a:r>
              <a:rPr sz="1400" spc="-10" dirty="0">
                <a:latin typeface="Times New Roman"/>
                <a:cs typeface="Times New Roman"/>
              </a:rPr>
              <a:t>losses are zero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hence, the </a:t>
            </a:r>
            <a:r>
              <a:rPr sz="1400" spc="-5" dirty="0">
                <a:latin typeface="Times New Roman"/>
                <a:cs typeface="Times New Roman"/>
              </a:rPr>
              <a:t>overall efficiency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motor </a:t>
            </a:r>
            <a:r>
              <a:rPr sz="1400" spc="-5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high.  Moreover </a:t>
            </a:r>
            <a:r>
              <a:rPr sz="1400" spc="-5" dirty="0">
                <a:latin typeface="Times New Roman"/>
                <a:cs typeface="Times New Roman"/>
              </a:rPr>
              <a:t>speed </a:t>
            </a:r>
            <a:r>
              <a:rPr sz="1400" spc="-15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directly </a:t>
            </a:r>
            <a:r>
              <a:rPr sz="1400" spc="-5" dirty="0">
                <a:latin typeface="Times New Roman"/>
                <a:cs typeface="Times New Roman"/>
              </a:rPr>
              <a:t>proportional 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armature </a:t>
            </a:r>
            <a:r>
              <a:rPr sz="1400" spc="-10" dirty="0">
                <a:latin typeface="Times New Roman"/>
                <a:cs typeface="Times New Roman"/>
              </a:rPr>
              <a:t>voltage for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given </a:t>
            </a:r>
            <a:r>
              <a:rPr sz="1400" spc="-5" dirty="0">
                <a:latin typeface="Times New Roman"/>
                <a:cs typeface="Times New Roman"/>
              </a:rPr>
              <a:t>torque. </a:t>
            </a:r>
            <a:r>
              <a:rPr sz="1400" spc="-10" dirty="0">
                <a:latin typeface="Times New Roman"/>
                <a:cs typeface="Times New Roman"/>
              </a:rPr>
              <a:t>Armature 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DC servo motor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specially designed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have </a:t>
            </a:r>
            <a:r>
              <a:rPr sz="1400" spc="-15" dirty="0">
                <a:latin typeface="Times New Roman"/>
                <a:cs typeface="Times New Roman"/>
              </a:rPr>
              <a:t>low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inertia.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469900" lvl="1" indent="-228600" algn="l">
              <a:lnSpc>
                <a:spcPct val="100000"/>
              </a:lnSpc>
              <a:spcBef>
                <a:spcPts val="5"/>
              </a:spcBef>
              <a:buAutoNum type="alphaLcParenBoth"/>
              <a:tabLst>
                <a:tab pos="469900" algn="l"/>
              </a:tabLst>
            </a:pPr>
            <a:r>
              <a:rPr sz="1400" b="1" spc="-5" dirty="0">
                <a:latin typeface="Times New Roman"/>
                <a:cs typeface="Times New Roman"/>
              </a:rPr>
              <a:t>Armature controlled </a:t>
            </a:r>
            <a:r>
              <a:rPr sz="1400" b="1" spc="-10" dirty="0">
                <a:latin typeface="Times New Roman"/>
                <a:cs typeface="Times New Roman"/>
              </a:rPr>
              <a:t>DC </a:t>
            </a:r>
            <a:r>
              <a:rPr sz="1400" b="1" spc="-5" dirty="0">
                <a:latin typeface="Times New Roman"/>
                <a:cs typeface="Times New Roman"/>
              </a:rPr>
              <a:t>servo</a:t>
            </a:r>
            <a:r>
              <a:rPr sz="1400" b="1" spc="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motor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020" y="6627621"/>
            <a:ext cx="5807075" cy="676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9220" algn="l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The torque </a:t>
            </a:r>
            <a:r>
              <a:rPr sz="1400" spc="-5" dirty="0">
                <a:latin typeface="Times New Roman"/>
                <a:cs typeface="Times New Roman"/>
              </a:rPr>
              <a:t>produced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10" dirty="0">
                <a:latin typeface="Times New Roman"/>
                <a:cs typeface="Times New Roman"/>
              </a:rPr>
              <a:t>the motor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given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by,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63500" algn="l">
              <a:lnSpc>
                <a:spcPct val="100000"/>
              </a:lnSpc>
              <a:tabLst>
                <a:tab pos="2600325" algn="l"/>
              </a:tabLst>
            </a:pPr>
            <a:r>
              <a:rPr sz="1600" dirty="0">
                <a:latin typeface="Times New Roman"/>
                <a:cs typeface="Times New Roman"/>
              </a:rPr>
              <a:t>T </a:t>
            </a:r>
            <a:r>
              <a:rPr sz="1600" dirty="0">
                <a:latin typeface="Arial"/>
                <a:cs typeface="Arial"/>
              </a:rPr>
              <a:t>=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K</a:t>
            </a:r>
            <a:r>
              <a:rPr sz="1575" spc="-22" baseline="-13227" dirty="0">
                <a:latin typeface="Times New Roman"/>
                <a:cs typeface="Times New Roman"/>
              </a:rPr>
              <a:t>T</a:t>
            </a:r>
            <a:r>
              <a:rPr sz="1575" spc="225" baseline="-13227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</a:t>
            </a:r>
            <a:r>
              <a:rPr sz="1575" spc="-22" baseline="-13227" dirty="0">
                <a:latin typeface="Times New Roman"/>
                <a:cs typeface="Times New Roman"/>
              </a:rPr>
              <a:t>a	</a:t>
            </a:r>
            <a:r>
              <a:rPr sz="1600" spc="-10" dirty="0">
                <a:latin typeface="Times New Roman"/>
                <a:cs typeface="Times New Roman"/>
              </a:rPr>
              <a:t>where </a:t>
            </a:r>
            <a:r>
              <a:rPr sz="1600" dirty="0">
                <a:latin typeface="Times New Roman"/>
                <a:cs typeface="Times New Roman"/>
              </a:rPr>
              <a:t>K</a:t>
            </a:r>
            <a:r>
              <a:rPr sz="1575" baseline="-13227" dirty="0">
                <a:latin typeface="Times New Roman"/>
                <a:cs typeface="Times New Roman"/>
              </a:rPr>
              <a:t>T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the motor torque</a:t>
            </a:r>
            <a:r>
              <a:rPr sz="1600" spc="-17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constant.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700" y="7390003"/>
            <a:ext cx="606488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back </a:t>
            </a:r>
            <a:r>
              <a:rPr sz="1600" spc="-5" dirty="0">
                <a:latin typeface="Times New Roman"/>
                <a:cs typeface="Times New Roman"/>
              </a:rPr>
              <a:t>emf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proportional </a:t>
            </a:r>
            <a:r>
              <a:rPr sz="1600" spc="5" dirty="0">
                <a:latin typeface="Times New Roman"/>
                <a:cs typeface="Times New Roman"/>
              </a:rPr>
              <a:t>to the </a:t>
            </a:r>
            <a:r>
              <a:rPr sz="1600" spc="-15" dirty="0">
                <a:latin typeface="Times New Roman"/>
                <a:cs typeface="Times New Roman"/>
              </a:rPr>
              <a:t>speed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motor and hence </a:t>
            </a:r>
            <a:r>
              <a:rPr sz="1600" spc="5" dirty="0">
                <a:latin typeface="Times New Roman"/>
                <a:cs typeface="Times New Roman"/>
              </a:rPr>
              <a:t>e</a:t>
            </a:r>
            <a:r>
              <a:rPr sz="1575" spc="7" baseline="-13227" dirty="0">
                <a:latin typeface="Times New Roman"/>
                <a:cs typeface="Times New Roman"/>
              </a:rPr>
              <a:t>b</a:t>
            </a:r>
            <a:r>
              <a:rPr sz="1600" spc="5" dirty="0">
                <a:latin typeface="Times New Roman"/>
                <a:cs typeface="Times New Roman"/>
              </a:rPr>
              <a:t>=K</a:t>
            </a:r>
            <a:r>
              <a:rPr sz="1575" spc="7" baseline="-13227" dirty="0">
                <a:latin typeface="Times New Roman"/>
                <a:cs typeface="Times New Roman"/>
              </a:rPr>
              <a:t>b</a:t>
            </a:r>
            <a:r>
              <a:rPr sz="1575" spc="89" baseline="-13227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θ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5481" y="7225410"/>
            <a:ext cx="8001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9000" y="7880730"/>
            <a:ext cx="5848985" cy="19050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algn="l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The differential equation representing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electrical </a:t>
            </a:r>
            <a:r>
              <a:rPr sz="1600" spc="-10" dirty="0">
                <a:latin typeface="Times New Roman"/>
                <a:cs typeface="Times New Roman"/>
              </a:rPr>
              <a:t>system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given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by,</a:t>
            </a:r>
            <a:endParaRPr sz="16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50800" algn="l">
              <a:lnSpc>
                <a:spcPts val="1885"/>
              </a:lnSpc>
            </a:pPr>
            <a:r>
              <a:rPr sz="1600" spc="5" dirty="0">
                <a:latin typeface="Times New Roman"/>
                <a:cs typeface="Times New Roman"/>
              </a:rPr>
              <a:t>R </a:t>
            </a:r>
            <a:r>
              <a:rPr sz="1575" baseline="-13227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i.</a:t>
            </a:r>
            <a:r>
              <a:rPr sz="1575" spc="-7" baseline="-13227" dirty="0">
                <a:latin typeface="Times New Roman"/>
                <a:cs typeface="Times New Roman"/>
              </a:rPr>
              <a:t>a </a:t>
            </a:r>
            <a:r>
              <a:rPr sz="1600" spc="-10" dirty="0">
                <a:latin typeface="Times New Roman"/>
                <a:cs typeface="Times New Roman"/>
              </a:rPr>
              <a:t>+L</a:t>
            </a:r>
            <a:r>
              <a:rPr sz="1575" spc="-15" baseline="-13227" dirty="0">
                <a:latin typeface="Times New Roman"/>
                <a:cs typeface="Times New Roman"/>
              </a:rPr>
              <a:t>a </a:t>
            </a:r>
            <a:r>
              <a:rPr sz="1600" spc="-5" dirty="0">
                <a:latin typeface="Times New Roman"/>
                <a:cs typeface="Times New Roman"/>
              </a:rPr>
              <a:t>di/dt </a:t>
            </a:r>
            <a:r>
              <a:rPr sz="1600" dirty="0">
                <a:latin typeface="Times New Roman"/>
                <a:cs typeface="Times New Roman"/>
              </a:rPr>
              <a:t>+ </a:t>
            </a:r>
            <a:r>
              <a:rPr sz="1600" spc="-5" dirty="0">
                <a:latin typeface="Times New Roman"/>
                <a:cs typeface="Times New Roman"/>
              </a:rPr>
              <a:t>e</a:t>
            </a:r>
            <a:r>
              <a:rPr sz="1575" spc="-7" baseline="-13227" dirty="0">
                <a:latin typeface="Times New Roman"/>
                <a:cs typeface="Times New Roman"/>
              </a:rPr>
              <a:t>b </a:t>
            </a:r>
            <a:r>
              <a:rPr sz="1600" dirty="0">
                <a:latin typeface="Times New Roman"/>
                <a:cs typeface="Times New Roman"/>
              </a:rPr>
              <a:t>=</a:t>
            </a:r>
            <a:r>
              <a:rPr sz="1600" spc="-19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</a:t>
            </a:r>
            <a:r>
              <a:rPr sz="1575" spc="-15" baseline="-13227" dirty="0">
                <a:latin typeface="Times New Roman"/>
                <a:cs typeface="Times New Roman"/>
              </a:rPr>
              <a:t>a</a:t>
            </a:r>
            <a:endParaRPr sz="1575" baseline="-13227" dirty="0">
              <a:latin typeface="Times New Roman"/>
              <a:cs typeface="Times New Roman"/>
            </a:endParaRPr>
          </a:p>
          <a:p>
            <a:pPr marL="50800" marR="2910840" algn="l">
              <a:lnSpc>
                <a:spcPts val="1820"/>
              </a:lnSpc>
              <a:spcBef>
                <a:spcPts val="110"/>
              </a:spcBef>
            </a:pPr>
            <a:r>
              <a:rPr sz="1600" spc="-5" dirty="0">
                <a:latin typeface="Times New Roman"/>
                <a:cs typeface="Times New Roman"/>
              </a:rPr>
              <a:t>Taking Laplace transform of eqns:-  </a:t>
            </a:r>
            <a:r>
              <a:rPr sz="1600" spc="-10" dirty="0">
                <a:latin typeface="Times New Roman"/>
                <a:cs typeface="Times New Roman"/>
              </a:rPr>
              <a:t>T(s) </a:t>
            </a:r>
            <a:r>
              <a:rPr sz="1600" dirty="0">
                <a:latin typeface="Times New Roman"/>
                <a:cs typeface="Times New Roman"/>
              </a:rPr>
              <a:t>= K</a:t>
            </a:r>
            <a:r>
              <a:rPr sz="1575" baseline="-13227" dirty="0">
                <a:latin typeface="Times New Roman"/>
                <a:cs typeface="Times New Roman"/>
              </a:rPr>
              <a:t>T</a:t>
            </a:r>
            <a:r>
              <a:rPr sz="1575" spc="232" baseline="-13227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I</a:t>
            </a:r>
            <a:r>
              <a:rPr sz="1575" spc="-22" baseline="-13227" dirty="0">
                <a:latin typeface="Times New Roman"/>
                <a:cs typeface="Times New Roman"/>
              </a:rPr>
              <a:t>a</a:t>
            </a:r>
            <a:r>
              <a:rPr sz="1600" spc="-15" dirty="0">
                <a:latin typeface="Times New Roman"/>
                <a:cs typeface="Times New Roman"/>
              </a:rPr>
              <a:t>(s)</a:t>
            </a:r>
            <a:endParaRPr sz="1600" dirty="0">
              <a:latin typeface="Times New Roman"/>
              <a:cs typeface="Times New Roman"/>
            </a:endParaRPr>
          </a:p>
          <a:p>
            <a:pPr marL="50800" algn="l">
              <a:lnSpc>
                <a:spcPts val="1770"/>
              </a:lnSpc>
            </a:pP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575" baseline="-13227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(s) = </a:t>
            </a:r>
            <a:r>
              <a:rPr sz="1600" spc="-10" dirty="0">
                <a:latin typeface="Times New Roman"/>
                <a:cs typeface="Times New Roman"/>
              </a:rPr>
              <a:t>K</a:t>
            </a:r>
            <a:r>
              <a:rPr sz="1575" spc="-15" baseline="-13227" dirty="0">
                <a:latin typeface="Times New Roman"/>
                <a:cs typeface="Times New Roman"/>
              </a:rPr>
              <a:t>b </a:t>
            </a:r>
            <a:r>
              <a:rPr sz="1600" dirty="0">
                <a:latin typeface="Times New Roman"/>
                <a:cs typeface="Times New Roman"/>
              </a:rPr>
              <a:t>s θ</a:t>
            </a:r>
            <a:r>
              <a:rPr sz="1600" spc="-9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(s)</a:t>
            </a:r>
            <a:endParaRPr sz="1600" dirty="0">
              <a:latin typeface="Times New Roman"/>
              <a:cs typeface="Times New Roman"/>
            </a:endParaRPr>
          </a:p>
          <a:p>
            <a:pPr marL="50800" algn="l">
              <a:lnSpc>
                <a:spcPts val="1835"/>
              </a:lnSpc>
            </a:pPr>
            <a:r>
              <a:rPr sz="1600" dirty="0">
                <a:latin typeface="Times New Roman"/>
                <a:cs typeface="Times New Roman"/>
              </a:rPr>
              <a:t>(Ra + s </a:t>
            </a:r>
            <a:r>
              <a:rPr sz="1600" spc="-15" dirty="0">
                <a:latin typeface="Times New Roman"/>
                <a:cs typeface="Times New Roman"/>
              </a:rPr>
              <a:t>La) Ia(s) </a:t>
            </a:r>
            <a:r>
              <a:rPr sz="1600" dirty="0">
                <a:latin typeface="Times New Roman"/>
                <a:cs typeface="Times New Roman"/>
              </a:rPr>
              <a:t>+ E</a:t>
            </a:r>
            <a:r>
              <a:rPr sz="1575" baseline="-13227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(s) =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575" baseline="-13227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(s)</a:t>
            </a:r>
          </a:p>
          <a:p>
            <a:pPr marL="50800" algn="l">
              <a:lnSpc>
                <a:spcPts val="1875"/>
              </a:lnSpc>
            </a:pPr>
            <a:r>
              <a:rPr sz="1600" dirty="0">
                <a:latin typeface="Times New Roman"/>
                <a:cs typeface="Times New Roman"/>
              </a:rPr>
              <a:t>I </a:t>
            </a:r>
            <a:r>
              <a:rPr sz="1600" spc="-5" dirty="0">
                <a:latin typeface="Times New Roman"/>
                <a:cs typeface="Times New Roman"/>
              </a:rPr>
              <a:t>(s) </a:t>
            </a:r>
            <a:r>
              <a:rPr sz="1600" dirty="0">
                <a:latin typeface="Times New Roman"/>
                <a:cs typeface="Times New Roman"/>
              </a:rPr>
              <a:t>= Ea </a:t>
            </a:r>
            <a:r>
              <a:rPr sz="1600" spc="-5" dirty="0">
                <a:latin typeface="Times New Roman"/>
                <a:cs typeface="Times New Roman"/>
              </a:rPr>
              <a:t>(s) </a:t>
            </a:r>
            <a:r>
              <a:rPr sz="1600" dirty="0">
                <a:latin typeface="Times New Roman"/>
                <a:cs typeface="Times New Roman"/>
              </a:rPr>
              <a:t>- </a:t>
            </a:r>
            <a:r>
              <a:rPr sz="1600" spc="-10" dirty="0">
                <a:latin typeface="Times New Roman"/>
                <a:cs typeface="Times New Roman"/>
              </a:rPr>
              <a:t>K</a:t>
            </a:r>
            <a:r>
              <a:rPr sz="1575" spc="-15" baseline="-13227" dirty="0">
                <a:latin typeface="Times New Roman"/>
                <a:cs typeface="Times New Roman"/>
              </a:rPr>
              <a:t>b</a:t>
            </a:r>
            <a:r>
              <a:rPr sz="1600" spc="-10" dirty="0">
                <a:latin typeface="Times New Roman"/>
                <a:cs typeface="Times New Roman"/>
              </a:rPr>
              <a:t>S </a:t>
            </a:r>
            <a:r>
              <a:rPr sz="1600" dirty="0">
                <a:latin typeface="Times New Roman"/>
                <a:cs typeface="Times New Roman"/>
              </a:rPr>
              <a:t>θ (s) / </a:t>
            </a:r>
            <a:r>
              <a:rPr sz="1600" spc="-10" dirty="0">
                <a:latin typeface="Times New Roman"/>
                <a:cs typeface="Times New Roman"/>
              </a:rPr>
              <a:t>R</a:t>
            </a:r>
            <a:r>
              <a:rPr sz="1575" spc="-15" baseline="-13227" dirty="0">
                <a:latin typeface="Times New Roman"/>
                <a:cs typeface="Times New Roman"/>
              </a:rPr>
              <a:t>a</a:t>
            </a:r>
            <a:r>
              <a:rPr sz="1575" spc="225" baseline="-13227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+sL</a:t>
            </a:r>
            <a:r>
              <a:rPr sz="1575" spc="-15" baseline="-13227" dirty="0">
                <a:latin typeface="Times New Roman"/>
                <a:cs typeface="Times New Roman"/>
              </a:rPr>
              <a:t>a</a:t>
            </a:r>
            <a:endParaRPr sz="1575" baseline="-13227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1992" y="4594246"/>
            <a:ext cx="3212939" cy="17982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41643" y="4921862"/>
            <a:ext cx="976383" cy="13897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38</a:t>
            </a:fld>
            <a:endParaRPr spc="30" dirty="0"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740410"/>
            <a:ext cx="514096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5" dirty="0">
                <a:latin typeface="Times New Roman"/>
                <a:cs typeface="Times New Roman"/>
              </a:rPr>
              <a:t>The mathematical </a:t>
            </a:r>
            <a:r>
              <a:rPr sz="1600" spc="-10" dirty="0">
                <a:latin typeface="Times New Roman"/>
                <a:cs typeface="Times New Roman"/>
              </a:rPr>
              <a:t>model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-5" dirty="0">
                <a:latin typeface="Times New Roman"/>
                <a:cs typeface="Times New Roman"/>
              </a:rPr>
              <a:t>mechanical </a:t>
            </a:r>
            <a:r>
              <a:rPr sz="1600" spc="-10" dirty="0">
                <a:latin typeface="Times New Roman"/>
                <a:cs typeface="Times New Roman"/>
              </a:rPr>
              <a:t>system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given</a:t>
            </a:r>
            <a:r>
              <a:rPr sz="1600" spc="-10" dirty="0">
                <a:latin typeface="Times New Roman"/>
                <a:cs typeface="Times New Roman"/>
              </a:rPr>
              <a:t> by,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3603116"/>
            <a:ext cx="43586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Representing eqns. by </a:t>
            </a:r>
            <a:r>
              <a:rPr sz="1400" spc="-10" dirty="0">
                <a:latin typeface="Times New Roman"/>
                <a:cs typeface="Times New Roman"/>
              </a:rPr>
              <a:t>block </a:t>
            </a:r>
            <a:r>
              <a:rPr sz="1400" spc="-5" dirty="0">
                <a:latin typeface="Times New Roman"/>
                <a:cs typeface="Times New Roman"/>
              </a:rPr>
              <a:t>diagrams </a:t>
            </a:r>
            <a:r>
              <a:rPr sz="1400" spc="-10" dirty="0">
                <a:latin typeface="Times New Roman"/>
                <a:cs typeface="Times New Roman"/>
              </a:rPr>
              <a:t>respectively, </a:t>
            </a:r>
            <a:r>
              <a:rPr sz="1400" spc="-5" dirty="0">
                <a:latin typeface="Times New Roman"/>
                <a:cs typeface="Times New Roman"/>
              </a:rPr>
              <a:t>we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have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5978143"/>
            <a:ext cx="6613525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spc="-5" dirty="0">
                <a:latin typeface="Times New Roman"/>
                <a:cs typeface="Times New Roman"/>
              </a:rPr>
              <a:t>2.55 Individual blocks 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armature </a:t>
            </a:r>
            <a:r>
              <a:rPr sz="1400" spc="-10" dirty="0">
                <a:latin typeface="Times New Roman"/>
                <a:cs typeface="Times New Roman"/>
              </a:rPr>
              <a:t>controlled DC </a:t>
            </a:r>
            <a:r>
              <a:rPr sz="1400" spc="-5" dirty="0">
                <a:latin typeface="Times New Roman"/>
                <a:cs typeface="Times New Roman"/>
              </a:rPr>
              <a:t>servo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motor.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Combining these </a:t>
            </a:r>
            <a:r>
              <a:rPr sz="1400" spc="-10" dirty="0">
                <a:latin typeface="Times New Roman"/>
                <a:cs typeface="Times New Roman"/>
              </a:rPr>
              <a:t>blocks </a:t>
            </a:r>
            <a:r>
              <a:rPr sz="1400" spc="-5" dirty="0">
                <a:latin typeface="Times New Roman"/>
                <a:cs typeface="Times New Roman"/>
              </a:rPr>
              <a:t>suitably we </a:t>
            </a:r>
            <a:r>
              <a:rPr sz="1400" spc="-10" dirty="0">
                <a:latin typeface="Times New Roman"/>
                <a:cs typeface="Times New Roman"/>
              </a:rPr>
              <a:t>have the </a:t>
            </a:r>
            <a:r>
              <a:rPr sz="1400" spc="-5" dirty="0">
                <a:latin typeface="Times New Roman"/>
                <a:cs typeface="Times New Roman"/>
              </a:rPr>
              <a:t>complete block diagram as shown in Fig.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2.56.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8649080"/>
            <a:ext cx="6386830" cy="6432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340995" algn="just">
              <a:lnSpc>
                <a:spcPct val="95000"/>
              </a:lnSpc>
              <a:spcBef>
                <a:spcPts val="175"/>
              </a:spcBef>
            </a:pPr>
            <a:r>
              <a:rPr sz="1400" spc="-10" dirty="0">
                <a:latin typeface="Arial"/>
                <a:cs typeface="Arial"/>
              </a:rPr>
              <a:t>Fig. 2.56 </a:t>
            </a:r>
            <a:r>
              <a:rPr sz="1400" spc="-5" dirty="0">
                <a:latin typeface="Arial"/>
                <a:cs typeface="Arial"/>
              </a:rPr>
              <a:t>Complete block </a:t>
            </a:r>
            <a:r>
              <a:rPr sz="1400" spc="-10" dirty="0">
                <a:latin typeface="Arial"/>
                <a:cs typeface="Arial"/>
              </a:rPr>
              <a:t>diagram of an </a:t>
            </a:r>
            <a:r>
              <a:rPr sz="1400" spc="-5" dirty="0">
                <a:latin typeface="Arial"/>
                <a:cs typeface="Arial"/>
              </a:rPr>
              <a:t>armature controlled </a:t>
            </a:r>
            <a:r>
              <a:rPr sz="1400" spc="-10" dirty="0">
                <a:latin typeface="Arial"/>
                <a:cs typeface="Arial"/>
              </a:rPr>
              <a:t>DC </a:t>
            </a:r>
            <a:r>
              <a:rPr sz="1400" dirty="0">
                <a:latin typeface="Arial"/>
                <a:cs typeface="Arial"/>
              </a:rPr>
              <a:t>servo </a:t>
            </a:r>
            <a:r>
              <a:rPr sz="1400" spc="-5" dirty="0">
                <a:latin typeface="Arial"/>
                <a:cs typeface="Arial"/>
              </a:rPr>
              <a:t>motor  </a:t>
            </a:r>
            <a:r>
              <a:rPr sz="1400" spc="-5" dirty="0">
                <a:latin typeface="Times New Roman"/>
                <a:cs typeface="Times New Roman"/>
              </a:rPr>
              <a:t>Usually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inductance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armature </a:t>
            </a:r>
            <a:r>
              <a:rPr sz="1400" spc="-5" dirty="0">
                <a:latin typeface="Times New Roman"/>
                <a:cs typeface="Times New Roman"/>
              </a:rPr>
              <a:t>winding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small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hence neglected. The </a:t>
            </a:r>
            <a:r>
              <a:rPr sz="1400" dirty="0">
                <a:latin typeface="Times New Roman"/>
                <a:cs typeface="Times New Roman"/>
              </a:rPr>
              <a:t>overall  </a:t>
            </a:r>
            <a:r>
              <a:rPr sz="1400" spc="-10" dirty="0">
                <a:latin typeface="Times New Roman"/>
                <a:cs typeface="Times New Roman"/>
              </a:rPr>
              <a:t>transfer </a:t>
            </a:r>
            <a:r>
              <a:rPr sz="1400" spc="-5" dirty="0">
                <a:latin typeface="Times New Roman"/>
                <a:cs typeface="Times New Roman"/>
              </a:rPr>
              <a:t>function, </a:t>
            </a:r>
            <a:r>
              <a:rPr sz="1400" spc="-10" dirty="0">
                <a:latin typeface="Times New Roman"/>
                <a:cs typeface="Times New Roman"/>
              </a:rPr>
              <a:t>then,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becomes,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98" y="1298514"/>
            <a:ext cx="3110488" cy="2274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1509" y="4158134"/>
            <a:ext cx="6048374" cy="742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610" y="5348156"/>
            <a:ext cx="5564444" cy="456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069" y="7147164"/>
            <a:ext cx="5416913" cy="1442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39</a:t>
            </a:fld>
            <a:endParaRPr spc="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173348"/>
            <a:ext cx="1441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Open Loop </a:t>
            </a:r>
            <a:r>
              <a:rPr sz="1200" b="1" spc="-10" dirty="0">
                <a:latin typeface="Times New Roman"/>
                <a:cs typeface="Times New Roman"/>
              </a:rPr>
              <a:t>Systems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5483" y="3173348"/>
            <a:ext cx="14033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Closed </a:t>
            </a:r>
            <a:r>
              <a:rPr sz="1200" b="1" spc="-5" dirty="0">
                <a:latin typeface="Times New Roman"/>
                <a:cs typeface="Times New Roman"/>
              </a:rPr>
              <a:t>Loop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61592" y="3524376"/>
          <a:ext cx="5412105" cy="37198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7640"/>
                <a:gridCol w="2704465"/>
              </a:tblGrid>
              <a:tr h="182879">
                <a:tc>
                  <a:txBody>
                    <a:bodyPr/>
                    <a:lstStyle/>
                    <a:p>
                      <a:pPr marL="69850">
                        <a:lnSpc>
                          <a:spcPts val="13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Open Loop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Systems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Closed Loop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Systems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12184">
                <a:tc>
                  <a:txBody>
                    <a:bodyPr/>
                    <a:lstStyle/>
                    <a:p>
                      <a:pPr marL="161290">
                        <a:lnSpc>
                          <a:spcPts val="132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Advantages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6865" indent="-156210">
                        <a:lnSpc>
                          <a:spcPts val="1380"/>
                        </a:lnSpc>
                        <a:buAutoNum type="arabicPeriod"/>
                        <a:tabLst>
                          <a:tab pos="31750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simple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easy to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build.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 marR="64769">
                        <a:lnSpc>
                          <a:spcPts val="1390"/>
                        </a:lnSpc>
                        <a:spcBef>
                          <a:spcPts val="50"/>
                        </a:spcBef>
                        <a:buAutoNum type="arabicPeriod"/>
                        <a:tabLst>
                          <a:tab pos="35369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are cheaper,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they use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less  number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components to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build.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6865" indent="-156210">
                        <a:lnSpc>
                          <a:spcPts val="1310"/>
                        </a:lnSpc>
                        <a:buAutoNum type="arabicPeriod"/>
                        <a:tabLst>
                          <a:tab pos="31750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usually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stable.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6865" indent="-156210">
                        <a:lnSpc>
                          <a:spcPts val="1415"/>
                        </a:lnSpc>
                        <a:buAutoNum type="arabicPeriod"/>
                        <a:tabLst>
                          <a:tab pos="31750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Maintenance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easy.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1290">
                        <a:lnSpc>
                          <a:spcPts val="1405"/>
                        </a:lnSpc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Disadvantages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6865" indent="-156210" algn="just">
                        <a:lnSpc>
                          <a:spcPts val="1380"/>
                        </a:lnSpc>
                        <a:buAutoNum type="arabicPeriod"/>
                        <a:tabLst>
                          <a:tab pos="31750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less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accurate.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 marR="61594" algn="just">
                        <a:lnSpc>
                          <a:spcPct val="95800"/>
                        </a:lnSpc>
                        <a:spcBef>
                          <a:spcPts val="35"/>
                        </a:spcBef>
                        <a:buAutoNum type="arabicPeriod"/>
                        <a:tabLst>
                          <a:tab pos="34798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external disturbances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are present,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output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differs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significantly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from the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desired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value.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3545" indent="-262890" algn="just">
                        <a:lnSpc>
                          <a:spcPts val="1345"/>
                        </a:lnSpc>
                        <a:buAutoNum type="arabicPeriod"/>
                        <a:tabLst>
                          <a:tab pos="424180" algn="l"/>
                        </a:tabLst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If there are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variations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200" spc="2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61290" marR="63500" algn="just">
                        <a:lnSpc>
                          <a:spcPts val="1370"/>
                        </a:lnSpc>
                        <a:spcBef>
                          <a:spcPts val="80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parameters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system,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output  changes.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1320"/>
                        </a:lnSpc>
                      </a:pPr>
                      <a:r>
                        <a:rPr sz="1200" i="1" dirty="0">
                          <a:latin typeface="Times New Roman"/>
                          <a:cs typeface="Times New Roman"/>
                        </a:rPr>
                        <a:t>Advantages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7340" indent="-156210">
                        <a:lnSpc>
                          <a:spcPts val="1380"/>
                        </a:lnSpc>
                        <a:buAutoNum type="arabicPeriod"/>
                        <a:tabLst>
                          <a:tab pos="30797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They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more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accurate.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1765" marR="62865">
                        <a:lnSpc>
                          <a:spcPts val="1390"/>
                        </a:lnSpc>
                        <a:spcBef>
                          <a:spcPts val="50"/>
                        </a:spcBef>
                        <a:buAutoNum type="arabicPeriod"/>
                        <a:tabLst>
                          <a:tab pos="36258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effect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external disturbance  signals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made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small.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0995" indent="-189865">
                        <a:lnSpc>
                          <a:spcPts val="1310"/>
                        </a:lnSpc>
                        <a:buAutoNum type="arabicPeriod"/>
                        <a:tabLst>
                          <a:tab pos="34163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variations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parameters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200" spc="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1765" marR="60325" algn="just">
                        <a:lnSpc>
                          <a:spcPct val="95600"/>
                        </a:lnSpc>
                        <a:spcBef>
                          <a:spcPts val="4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system do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not affect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output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system(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output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less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sensitive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variation 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parameters, forward path components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less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precision,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less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cost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1765" marR="57785" algn="just">
                        <a:lnSpc>
                          <a:spcPts val="1370"/>
                        </a:lnSpc>
                        <a:spcBef>
                          <a:spcPts val="55"/>
                        </a:spcBef>
                        <a:buAutoNum type="arabicPeriod" startAt="4"/>
                        <a:tabLst>
                          <a:tab pos="323215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Speed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response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be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greatly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increased.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1765">
                        <a:lnSpc>
                          <a:spcPts val="1415"/>
                        </a:lnSpc>
                      </a:pPr>
                      <a:r>
                        <a:rPr sz="1200" i="1" spc="-5" dirty="0">
                          <a:latin typeface="Times New Roman"/>
                          <a:cs typeface="Times New Roman"/>
                        </a:rPr>
                        <a:t>Disadvantages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1765" marR="65405">
                        <a:lnSpc>
                          <a:spcPts val="1370"/>
                        </a:lnSpc>
                        <a:spcBef>
                          <a:spcPts val="80"/>
                        </a:spcBef>
                        <a:buAutoNum type="arabicPeriod"/>
                        <a:tabLst>
                          <a:tab pos="429259" algn="l"/>
                          <a:tab pos="429895" algn="l"/>
                          <a:tab pos="901065" algn="l"/>
                          <a:tab pos="1254125" algn="l"/>
                          <a:tab pos="1729105" algn="l"/>
                          <a:tab pos="2411095" algn="l"/>
                        </a:tabLst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e	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x	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expensive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1765" marR="59690">
                        <a:lnSpc>
                          <a:spcPts val="137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365760" algn="l"/>
                        </a:tabLst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They require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higher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forward path  gains.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51765" marR="67310">
                        <a:lnSpc>
                          <a:spcPts val="1370"/>
                        </a:lnSpc>
                        <a:spcBef>
                          <a:spcPts val="20"/>
                        </a:spcBef>
                        <a:buAutoNum type="arabicPeriod"/>
                        <a:tabLst>
                          <a:tab pos="326390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The systems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prone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instability.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Oscillations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output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many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occur.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7340" indent="-156210">
                        <a:lnSpc>
                          <a:spcPts val="1330"/>
                        </a:lnSpc>
                        <a:buAutoNum type="arabicPeriod"/>
                        <a:tabLst>
                          <a:tab pos="307975" algn="l"/>
                        </a:tabLst>
                      </a:pP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Cost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maintenance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high.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27100" y="7539354"/>
            <a:ext cx="6685915" cy="211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Classification Depending on </a:t>
            </a:r>
            <a:r>
              <a:rPr sz="1200" b="1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type </a:t>
            </a:r>
            <a:r>
              <a:rPr sz="1200" b="1" dirty="0">
                <a:latin typeface="Times New Roman"/>
                <a:cs typeface="Times New Roman"/>
              </a:rPr>
              <a:t>of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signals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15240" indent="36195" algn="l">
              <a:lnSpc>
                <a:spcPts val="137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the system </a:t>
            </a:r>
            <a:r>
              <a:rPr sz="1200" spc="-5" dirty="0">
                <a:latin typeface="Times New Roman"/>
                <a:cs typeface="Times New Roman"/>
              </a:rPr>
              <a:t>may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classified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(i) </a:t>
            </a:r>
            <a:r>
              <a:rPr sz="1200" spc="-5" dirty="0">
                <a:latin typeface="Times New Roman"/>
                <a:cs typeface="Times New Roman"/>
              </a:rPr>
              <a:t>continuous </a:t>
            </a:r>
            <a:r>
              <a:rPr sz="1200" spc="-1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feedback </a:t>
            </a:r>
            <a:r>
              <a:rPr sz="1200" dirty="0">
                <a:latin typeface="Times New Roman"/>
                <a:cs typeface="Times New Roman"/>
              </a:rPr>
              <a:t>control system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20" dirty="0">
                <a:latin typeface="Times New Roman"/>
                <a:cs typeface="Times New Roman"/>
              </a:rPr>
              <a:t>(ii) </a:t>
            </a:r>
            <a:r>
              <a:rPr sz="1200" dirty="0">
                <a:latin typeface="Times New Roman"/>
                <a:cs typeface="Times New Roman"/>
              </a:rPr>
              <a:t>discrete </a:t>
            </a:r>
            <a:r>
              <a:rPr sz="1200" spc="-10" dirty="0">
                <a:latin typeface="Times New Roman"/>
                <a:cs typeface="Times New Roman"/>
              </a:rPr>
              <a:t>time  feedback </a:t>
            </a:r>
            <a:r>
              <a:rPr sz="1200" spc="5" dirty="0">
                <a:latin typeface="Times New Roman"/>
                <a:cs typeface="Times New Roman"/>
              </a:rPr>
              <a:t>control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800"/>
              </a:lnSpc>
            </a:pPr>
            <a:r>
              <a:rPr sz="1200" spc="-5" dirty="0">
                <a:latin typeface="Times New Roman"/>
                <a:cs typeface="Times New Roman"/>
              </a:rPr>
              <a:t>1-</a:t>
            </a:r>
            <a:r>
              <a:rPr sz="1200" b="1" spc="-5" dirty="0">
                <a:latin typeface="Times New Roman"/>
                <a:cs typeface="Times New Roman"/>
              </a:rPr>
              <a:t>Continuous </a:t>
            </a:r>
            <a:r>
              <a:rPr sz="1200" b="1" spc="-10" dirty="0">
                <a:latin typeface="Times New Roman"/>
                <a:cs typeface="Times New Roman"/>
              </a:rPr>
              <a:t>Time </a:t>
            </a:r>
            <a:r>
              <a:rPr sz="1200" b="1" spc="-5" dirty="0">
                <a:latin typeface="Times New Roman"/>
                <a:cs typeface="Times New Roman"/>
              </a:rPr>
              <a:t>Feedback Control Systems</a:t>
            </a:r>
            <a:r>
              <a:rPr sz="1200" spc="-5" dirty="0">
                <a:latin typeface="Times New Roman"/>
                <a:cs typeface="Times New Roman"/>
              </a:rPr>
              <a:t>: </a:t>
            </a:r>
            <a:r>
              <a:rPr sz="1200" spc="15" dirty="0">
                <a:latin typeface="Times New Roman"/>
                <a:cs typeface="Times New Roman"/>
              </a:rPr>
              <a:t>If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signals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all </a:t>
            </a:r>
            <a:r>
              <a:rPr sz="1200" spc="5" dirty="0">
                <a:latin typeface="Times New Roman"/>
                <a:cs typeface="Times New Roman"/>
              </a:rPr>
              <a:t>parts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control system are  </a:t>
            </a:r>
            <a:r>
              <a:rPr sz="1200" spc="-5" dirty="0">
                <a:latin typeface="Times New Roman"/>
                <a:cs typeface="Times New Roman"/>
              </a:rPr>
              <a:t>continuous functions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time, </a:t>
            </a:r>
            <a:r>
              <a:rPr sz="1200" dirty="0">
                <a:latin typeface="Times New Roman"/>
                <a:cs typeface="Times New Roman"/>
              </a:rPr>
              <a:t>the system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classified as continuous </a:t>
            </a:r>
            <a:r>
              <a:rPr sz="1200" spc="-10" dirty="0">
                <a:latin typeface="Times New Roman"/>
                <a:cs typeface="Times New Roman"/>
              </a:rPr>
              <a:t>time feedback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spc="-5" dirty="0">
                <a:latin typeface="Times New Roman"/>
                <a:cs typeface="Times New Roman"/>
              </a:rPr>
              <a:t>Typically  all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5" dirty="0">
                <a:latin typeface="Times New Roman"/>
                <a:cs typeface="Times New Roman"/>
              </a:rPr>
              <a:t>signals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low </a:t>
            </a:r>
            <a:r>
              <a:rPr sz="1200" spc="-5" dirty="0">
                <a:latin typeface="Times New Roman"/>
                <a:cs typeface="Times New Roman"/>
              </a:rPr>
              <a:t>frequency and </a:t>
            </a:r>
            <a:r>
              <a:rPr sz="1200" dirty="0">
                <a:latin typeface="Times New Roman"/>
                <a:cs typeface="Times New Roman"/>
              </a:rPr>
              <a:t>if </a:t>
            </a:r>
            <a:r>
              <a:rPr sz="1200" spc="5" dirty="0">
                <a:latin typeface="Times New Roman"/>
                <a:cs typeface="Times New Roman"/>
              </a:rPr>
              <a:t>these </a:t>
            </a:r>
            <a:r>
              <a:rPr sz="1200" spc="-10" dirty="0">
                <a:latin typeface="Times New Roman"/>
                <a:cs typeface="Times New Roman"/>
              </a:rPr>
              <a:t>signals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10" dirty="0">
                <a:latin typeface="Times New Roman"/>
                <a:cs typeface="Times New Roman"/>
              </a:rPr>
              <a:t>un </a:t>
            </a:r>
            <a:r>
              <a:rPr sz="1200" spc="-5" dirty="0">
                <a:latin typeface="Times New Roman"/>
                <a:cs typeface="Times New Roman"/>
              </a:rPr>
              <a:t>modulated,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known </a:t>
            </a:r>
            <a:r>
              <a:rPr sz="1200" spc="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d.c.  </a:t>
            </a:r>
            <a:r>
              <a:rPr sz="1200" i="1" spc="-5" dirty="0">
                <a:latin typeface="Times New Roman"/>
                <a:cs typeface="Times New Roman"/>
              </a:rPr>
              <a:t>control system. </a:t>
            </a:r>
            <a:r>
              <a:rPr sz="1200" spc="-10" dirty="0">
                <a:latin typeface="Times New Roman"/>
                <a:cs typeface="Times New Roman"/>
              </a:rPr>
              <a:t>These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spc="-10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potentiometers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5" dirty="0">
                <a:latin typeface="Times New Roman"/>
                <a:cs typeface="Times New Roman"/>
              </a:rPr>
              <a:t>error </a:t>
            </a:r>
            <a:r>
              <a:rPr sz="1200" spc="-5" dirty="0">
                <a:latin typeface="Times New Roman"/>
                <a:cs typeface="Times New Roman"/>
              </a:rPr>
              <a:t>detectors, d.c </a:t>
            </a:r>
            <a:r>
              <a:rPr sz="1200" spc="-10" dirty="0">
                <a:latin typeface="Times New Roman"/>
                <a:cs typeface="Times New Roman"/>
              </a:rPr>
              <a:t>amplifiers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amplify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error  </a:t>
            </a:r>
            <a:r>
              <a:rPr sz="1200" spc="-10" dirty="0">
                <a:latin typeface="Times New Roman"/>
                <a:cs typeface="Times New Roman"/>
              </a:rPr>
              <a:t>signal, </a:t>
            </a:r>
            <a:r>
              <a:rPr sz="1200" dirty="0">
                <a:latin typeface="Times New Roman"/>
                <a:cs typeface="Times New Roman"/>
              </a:rPr>
              <a:t>d.c. </a:t>
            </a:r>
            <a:r>
              <a:rPr sz="1200" spc="-10" dirty="0">
                <a:latin typeface="Times New Roman"/>
                <a:cs typeface="Times New Roman"/>
              </a:rPr>
              <a:t>servo </a:t>
            </a:r>
            <a:r>
              <a:rPr sz="1200" spc="-5" dirty="0">
                <a:latin typeface="Times New Roman"/>
                <a:cs typeface="Times New Roman"/>
              </a:rPr>
              <a:t>motor as actuating device and </a:t>
            </a:r>
            <a:r>
              <a:rPr sz="1200" spc="10" dirty="0">
                <a:latin typeface="Times New Roman"/>
                <a:cs typeface="Times New Roman"/>
              </a:rPr>
              <a:t>d.c </a:t>
            </a:r>
            <a:r>
              <a:rPr sz="1200" spc="-5" dirty="0">
                <a:latin typeface="Times New Roman"/>
                <a:cs typeface="Times New Roman"/>
              </a:rPr>
              <a:t>tachometers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potentiometers as </a:t>
            </a:r>
            <a:r>
              <a:rPr sz="1200" spc="-10" dirty="0">
                <a:latin typeface="Times New Roman"/>
                <a:cs typeface="Times New Roman"/>
              </a:rPr>
              <a:t>feedback </a:t>
            </a:r>
            <a:r>
              <a:rPr sz="1200" spc="-5" dirty="0">
                <a:latin typeface="Times New Roman"/>
                <a:cs typeface="Times New Roman"/>
              </a:rPr>
              <a:t>elements. </a:t>
            </a:r>
            <a:r>
              <a:rPr sz="1200" spc="15" dirty="0">
                <a:latin typeface="Times New Roman"/>
                <a:cs typeface="Times New Roman"/>
              </a:rPr>
              <a:t>If  </a:t>
            </a:r>
            <a:r>
              <a:rPr sz="1200" dirty="0">
                <a:latin typeface="Times New Roman"/>
                <a:cs typeface="Times New Roman"/>
              </a:rPr>
              <a:t>the control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modulated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a.c </a:t>
            </a:r>
            <a:r>
              <a:rPr sz="1200" spc="-5" dirty="0">
                <a:latin typeface="Times New Roman"/>
                <a:cs typeface="Times New Roman"/>
              </a:rPr>
              <a:t>carrier </a:t>
            </a:r>
            <a:r>
              <a:rPr sz="1200" spc="-10" dirty="0">
                <a:latin typeface="Times New Roman"/>
                <a:cs typeface="Times New Roman"/>
              </a:rPr>
              <a:t>wave,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resulting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usually </a:t>
            </a:r>
            <a:r>
              <a:rPr sz="1200" spc="-5" dirty="0">
                <a:latin typeface="Times New Roman"/>
                <a:cs typeface="Times New Roman"/>
              </a:rPr>
              <a:t>referred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a.c  control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spc="-5" dirty="0">
                <a:latin typeface="Times New Roman"/>
                <a:cs typeface="Times New Roman"/>
              </a:rPr>
              <a:t>These systems frequently </a:t>
            </a:r>
            <a:r>
              <a:rPr sz="1200" spc="-10" dirty="0">
                <a:latin typeface="Times New Roman"/>
                <a:cs typeface="Times New Roman"/>
              </a:rPr>
              <a:t>use </a:t>
            </a:r>
            <a:r>
              <a:rPr sz="1200" dirty="0">
                <a:latin typeface="Times New Roman"/>
                <a:cs typeface="Times New Roman"/>
              </a:rPr>
              <a:t>synchros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error </a:t>
            </a:r>
            <a:r>
              <a:rPr sz="1200" spc="-5" dirty="0">
                <a:latin typeface="Times New Roman"/>
                <a:cs typeface="Times New Roman"/>
              </a:rPr>
              <a:t>detectors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modulators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error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signal, </a:t>
            </a:r>
            <a:r>
              <a:rPr sz="1200" dirty="0">
                <a:latin typeface="Times New Roman"/>
                <a:cs typeface="Times New Roman"/>
              </a:rPr>
              <a:t>a.c</a:t>
            </a:r>
          </a:p>
        </p:txBody>
      </p:sp>
      <p:sp>
        <p:nvSpPr>
          <p:cNvPr id="6" name="object 6"/>
          <p:cNvSpPr/>
          <p:nvPr/>
        </p:nvSpPr>
        <p:spPr>
          <a:xfrm>
            <a:off x="673668" y="654655"/>
            <a:ext cx="6131020" cy="2333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rtl="0"/>
            <a:r>
              <a:rPr lang="ar-IQ" dirty="0" smtClean="0"/>
              <a:t>a</a:t>
            </a:r>
            <a:endParaRPr lang="ar-IQ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633596"/>
            <a:ext cx="6239510" cy="785471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l">
              <a:lnSpc>
                <a:spcPts val="1590"/>
              </a:lnSpc>
              <a:spcBef>
                <a:spcPts val="25"/>
              </a:spcBef>
            </a:pPr>
            <a:r>
              <a:rPr sz="1200" dirty="0">
                <a:latin typeface="Times New Roman"/>
                <a:cs typeface="Times New Roman"/>
              </a:rPr>
              <a:t>Armature </a:t>
            </a:r>
            <a:r>
              <a:rPr sz="1200" spc="-10" dirty="0">
                <a:latin typeface="Times New Roman"/>
                <a:cs typeface="Times New Roman"/>
              </a:rPr>
              <a:t>controlled </a:t>
            </a:r>
            <a:r>
              <a:rPr sz="1200" spc="-5" dirty="0">
                <a:latin typeface="Times New Roman"/>
                <a:cs typeface="Times New Roman"/>
              </a:rPr>
              <a:t>DC </a:t>
            </a:r>
            <a:r>
              <a:rPr sz="1200" spc="-10" dirty="0">
                <a:latin typeface="Times New Roman"/>
                <a:cs typeface="Times New Roman"/>
              </a:rPr>
              <a:t>servo </a:t>
            </a:r>
            <a:r>
              <a:rPr sz="1200" spc="-5" dirty="0">
                <a:latin typeface="Times New Roman"/>
                <a:cs typeface="Times New Roman"/>
              </a:rPr>
              <a:t>motors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spc="-10" dirty="0">
                <a:latin typeface="Times New Roman"/>
                <a:cs typeface="Times New Roman"/>
              </a:rPr>
              <a:t>where </a:t>
            </a:r>
            <a:r>
              <a:rPr sz="1200" spc="-5" dirty="0">
                <a:latin typeface="Times New Roman"/>
                <a:cs typeface="Times New Roman"/>
              </a:rPr>
              <a:t>power requirements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10" dirty="0">
                <a:latin typeface="Times New Roman"/>
                <a:cs typeface="Times New Roman"/>
              </a:rPr>
              <a:t>large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additional  </a:t>
            </a:r>
            <a:r>
              <a:rPr sz="1200" spc="-10" dirty="0">
                <a:latin typeface="Times New Roman"/>
                <a:cs typeface="Times New Roman"/>
              </a:rPr>
              <a:t>damping </a:t>
            </a:r>
            <a:r>
              <a:rPr sz="1200" spc="-5" dirty="0">
                <a:latin typeface="Times New Roman"/>
                <a:cs typeface="Times New Roman"/>
              </a:rPr>
              <a:t>provided inherently </a:t>
            </a:r>
            <a:r>
              <a:rPr sz="1200" dirty="0">
                <a:latin typeface="Times New Roman"/>
                <a:cs typeface="Times New Roman"/>
              </a:rPr>
              <a:t>by the </a:t>
            </a:r>
            <a:r>
              <a:rPr sz="1200" spc="-10" dirty="0">
                <a:latin typeface="Times New Roman"/>
                <a:cs typeface="Times New Roman"/>
              </a:rPr>
              <a:t>back </a:t>
            </a:r>
            <a:r>
              <a:rPr sz="1200" spc="-5" dirty="0">
                <a:latin typeface="Times New Roman"/>
                <a:cs typeface="Times New Roman"/>
              </a:rPr>
              <a:t>emf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added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dirty="0" smtClean="0">
                <a:latin typeface="Times New Roman"/>
                <a:cs typeface="Times New Roman"/>
              </a:rPr>
              <a:t>advantage</a:t>
            </a:r>
            <a:r>
              <a:rPr sz="1400" dirty="0" smtClean="0">
                <a:latin typeface="Times New Roman"/>
                <a:cs typeface="Times New Roman"/>
              </a:rPr>
              <a:t>.</a:t>
            </a:r>
            <a:endParaRPr lang="ar-IQ" sz="1400" dirty="0" smtClean="0">
              <a:latin typeface="Times New Roman"/>
              <a:cs typeface="Times New Roman"/>
            </a:endParaRPr>
          </a:p>
          <a:p>
            <a:pPr marL="12700" marR="5080" algn="l">
              <a:lnSpc>
                <a:spcPts val="1590"/>
              </a:lnSpc>
              <a:spcBef>
                <a:spcPts val="25"/>
              </a:spcBef>
            </a:pPr>
            <a:r>
              <a:rPr sz="1400" b="1" spc="5" dirty="0" smtClean="0">
                <a:latin typeface="Times New Roman"/>
                <a:cs typeface="Times New Roman"/>
              </a:rPr>
              <a:t>b)Field </a:t>
            </a:r>
            <a:r>
              <a:rPr sz="1400" b="1" spc="-5" dirty="0">
                <a:latin typeface="Times New Roman"/>
                <a:cs typeface="Times New Roman"/>
              </a:rPr>
              <a:t>controlled </a:t>
            </a:r>
            <a:r>
              <a:rPr sz="1400" b="1" spc="-10" dirty="0">
                <a:latin typeface="Times New Roman"/>
                <a:cs typeface="Times New Roman"/>
              </a:rPr>
              <a:t>DC </a:t>
            </a:r>
            <a:r>
              <a:rPr sz="1400" b="1" spc="-5" dirty="0">
                <a:latin typeface="Times New Roman"/>
                <a:cs typeface="Times New Roman"/>
              </a:rPr>
              <a:t>servo motor  (c)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310"/>
              </a:lnSpc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field </a:t>
            </a:r>
            <a:r>
              <a:rPr sz="1200" spc="-5" dirty="0">
                <a:latin typeface="Times New Roman"/>
                <a:cs typeface="Times New Roman"/>
              </a:rPr>
              <a:t>controlled DC servo motor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2.57.</a:t>
            </a:r>
          </a:p>
        </p:txBody>
      </p:sp>
      <p:sp>
        <p:nvSpPr>
          <p:cNvPr id="3" name="object 3"/>
          <p:cNvSpPr/>
          <p:nvPr/>
        </p:nvSpPr>
        <p:spPr>
          <a:xfrm>
            <a:off x="540384" y="540384"/>
            <a:ext cx="6659880" cy="19564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6487" y="2569169"/>
            <a:ext cx="3319951" cy="366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6219" y="3171197"/>
            <a:ext cx="6438430" cy="319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45088" y="5006787"/>
            <a:ext cx="2844344" cy="13751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066" y="6694916"/>
            <a:ext cx="5883489" cy="1499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40</a:t>
            </a:fld>
            <a:endParaRPr spc="3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374516"/>
            <a:ext cx="6684009" cy="3302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2—Synchros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1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243840" algn="l">
              <a:lnSpc>
                <a:spcPts val="161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commonly </a:t>
            </a:r>
            <a:r>
              <a:rPr sz="1400" spc="-10" dirty="0">
                <a:latin typeface="Times New Roman"/>
                <a:cs typeface="Times New Roman"/>
              </a:rPr>
              <a:t>used </a:t>
            </a:r>
            <a:r>
              <a:rPr sz="1400" b="1" spc="-10" dirty="0">
                <a:latin typeface="Times New Roman"/>
                <a:cs typeface="Times New Roman"/>
              </a:rPr>
              <a:t>error </a:t>
            </a:r>
            <a:r>
              <a:rPr sz="1400" b="1" spc="-5" dirty="0">
                <a:latin typeface="Times New Roman"/>
                <a:cs typeface="Times New Roman"/>
              </a:rPr>
              <a:t>detector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mechanical </a:t>
            </a:r>
            <a:r>
              <a:rPr sz="1400" spc="-5" dirty="0">
                <a:latin typeface="Times New Roman"/>
                <a:cs typeface="Times New Roman"/>
              </a:rPr>
              <a:t>positions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rotating </a:t>
            </a:r>
            <a:r>
              <a:rPr sz="1400" dirty="0">
                <a:latin typeface="Times New Roman"/>
                <a:cs typeface="Times New Roman"/>
              </a:rPr>
              <a:t>shafts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20" dirty="0">
                <a:latin typeface="Times New Roman"/>
                <a:cs typeface="Times New Roman"/>
              </a:rPr>
              <a:t>AC </a:t>
            </a:r>
            <a:r>
              <a:rPr sz="1400" spc="-5" dirty="0">
                <a:latin typeface="Times New Roman"/>
                <a:cs typeface="Times New Roman"/>
              </a:rPr>
              <a:t>control  </a:t>
            </a:r>
            <a:r>
              <a:rPr sz="1400" spc="-10" dirty="0">
                <a:latin typeface="Times New Roman"/>
                <a:cs typeface="Times New Roman"/>
              </a:rPr>
              <a:t>systems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Synchro. </a:t>
            </a:r>
            <a:r>
              <a:rPr sz="1400" spc="-5" dirty="0">
                <a:latin typeface="Arial"/>
                <a:cs typeface="Arial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consists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two electro mechanical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devices.</a:t>
            </a:r>
            <a:endParaRPr sz="1400" dirty="0">
              <a:latin typeface="Times New Roman"/>
              <a:cs typeface="Times New Roman"/>
            </a:endParaRPr>
          </a:p>
          <a:p>
            <a:pPr marL="191770" indent="-179705" algn="l">
              <a:lnSpc>
                <a:spcPts val="1530"/>
              </a:lnSpc>
              <a:buAutoNum type="arabicPeriod"/>
              <a:tabLst>
                <a:tab pos="192405" algn="l"/>
              </a:tabLst>
            </a:pPr>
            <a:r>
              <a:rPr sz="1400" spc="-10" dirty="0">
                <a:latin typeface="Times New Roman"/>
                <a:cs typeface="Times New Roman"/>
              </a:rPr>
              <a:t>Synchro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transmitter</a:t>
            </a:r>
            <a:endParaRPr sz="1400" dirty="0">
              <a:latin typeface="Times New Roman"/>
              <a:cs typeface="Times New Roman"/>
            </a:endParaRPr>
          </a:p>
          <a:p>
            <a:pPr marL="237490" indent="-179705" algn="l">
              <a:lnSpc>
                <a:spcPts val="1645"/>
              </a:lnSpc>
              <a:buAutoNum type="arabicPeriod"/>
              <a:tabLst>
                <a:tab pos="238125" algn="l"/>
              </a:tabLst>
            </a:pPr>
            <a:r>
              <a:rPr sz="1400" spc="-15" dirty="0">
                <a:latin typeface="Times New Roman"/>
                <a:cs typeface="Times New Roman"/>
              </a:rPr>
              <a:t>Synchro </a:t>
            </a:r>
            <a:r>
              <a:rPr sz="1400" spc="-5" dirty="0">
                <a:latin typeface="Times New Roman"/>
                <a:cs typeface="Times New Roman"/>
              </a:rPr>
              <a:t>receiver or control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transformer.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700"/>
              </a:lnSpc>
            </a:pPr>
            <a:r>
              <a:rPr sz="1400" spc="-10" dirty="0">
                <a:latin typeface="Times New Roman"/>
                <a:cs typeface="Times New Roman"/>
              </a:rPr>
              <a:t>The principle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operation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these two </a:t>
            </a:r>
            <a:r>
              <a:rPr sz="1400" spc="-10" dirty="0">
                <a:latin typeface="Times New Roman"/>
                <a:cs typeface="Times New Roman"/>
              </a:rPr>
              <a:t>devices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same but </a:t>
            </a:r>
            <a:r>
              <a:rPr sz="1400" dirty="0">
                <a:latin typeface="Times New Roman"/>
                <a:cs typeface="Times New Roman"/>
              </a:rPr>
              <a:t>they </a:t>
            </a:r>
            <a:r>
              <a:rPr sz="1400" spc="-5" dirty="0">
                <a:latin typeface="Times New Roman"/>
                <a:cs typeface="Times New Roman"/>
              </a:rPr>
              <a:t>differ slightly in </a:t>
            </a:r>
            <a:r>
              <a:rPr sz="1400" dirty="0">
                <a:latin typeface="Times New Roman"/>
                <a:cs typeface="Times New Roman"/>
              </a:rPr>
              <a:t>their  </a:t>
            </a:r>
            <a:r>
              <a:rPr sz="1400" spc="-10" dirty="0">
                <a:latin typeface="Times New Roman"/>
                <a:cs typeface="Times New Roman"/>
              </a:rPr>
              <a:t>construction. The </a:t>
            </a:r>
            <a:r>
              <a:rPr sz="1400" spc="-5" dirty="0">
                <a:latin typeface="Times New Roman"/>
                <a:cs typeface="Times New Roman"/>
              </a:rPr>
              <a:t>contruction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Synchro transmitter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similar </a:t>
            </a:r>
            <a:r>
              <a:rPr sz="1400" spc="-5" dirty="0">
                <a:latin typeface="Times New Roman"/>
                <a:cs typeface="Times New Roman"/>
              </a:rPr>
              <a:t>to a 3 </a:t>
            </a:r>
            <a:r>
              <a:rPr sz="1400" spc="-10" dirty="0">
                <a:latin typeface="Times New Roman"/>
                <a:cs typeface="Times New Roman"/>
              </a:rPr>
              <a:t>phase alternator. The  </a:t>
            </a:r>
            <a:r>
              <a:rPr sz="1400" spc="-5" dirty="0">
                <a:latin typeface="Times New Roman"/>
                <a:cs typeface="Times New Roman"/>
              </a:rPr>
              <a:t>stator </a:t>
            </a:r>
            <a:r>
              <a:rPr sz="1400" spc="-10" dirty="0">
                <a:latin typeface="Times New Roman"/>
                <a:cs typeface="Times New Roman"/>
              </a:rPr>
              <a:t>consists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balanced </a:t>
            </a:r>
            <a:r>
              <a:rPr sz="1400" spc="-5" dirty="0">
                <a:latin typeface="Times New Roman"/>
                <a:cs typeface="Times New Roman"/>
              </a:rPr>
              <a:t>three </a:t>
            </a:r>
            <a:r>
              <a:rPr sz="1400" spc="-10" dirty="0">
                <a:latin typeface="Times New Roman"/>
                <a:cs typeface="Times New Roman"/>
              </a:rPr>
              <a:t>phase </a:t>
            </a:r>
            <a:r>
              <a:rPr sz="1400" spc="-5" dirty="0">
                <a:latin typeface="Times New Roman"/>
                <a:cs typeface="Times New Roman"/>
              </a:rPr>
              <a:t>winding and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star connected.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rotor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5" dirty="0">
                <a:latin typeface="Times New Roman"/>
                <a:cs typeface="Times New Roman"/>
              </a:rPr>
              <a:t>of  </a:t>
            </a:r>
            <a:r>
              <a:rPr sz="1400" spc="-5" dirty="0">
                <a:latin typeface="Times New Roman"/>
                <a:cs typeface="Times New Roman"/>
              </a:rPr>
              <a:t>dumbbell </a:t>
            </a:r>
            <a:r>
              <a:rPr sz="1400" dirty="0">
                <a:latin typeface="Times New Roman"/>
                <a:cs typeface="Times New Roman"/>
              </a:rPr>
              <a:t>type </a:t>
            </a:r>
            <a:r>
              <a:rPr sz="1400" spc="-5" dirty="0">
                <a:latin typeface="Times New Roman"/>
                <a:cs typeface="Times New Roman"/>
              </a:rPr>
              <a:t>-construction and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wound with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coil </a:t>
            </a:r>
            <a:r>
              <a:rPr sz="1400" spc="-5" dirty="0">
                <a:latin typeface="Times New Roman"/>
                <a:cs typeface="Times New Roman"/>
              </a:rPr>
              <a:t>to produce a </a:t>
            </a:r>
            <a:r>
              <a:rPr sz="1400" spc="-10" dirty="0">
                <a:latin typeface="Times New Roman"/>
                <a:cs typeface="Times New Roman"/>
              </a:rPr>
              <a:t>magnetic field. </a:t>
            </a:r>
            <a:r>
              <a:rPr sz="1400" dirty="0">
                <a:latin typeface="Times New Roman"/>
                <a:cs typeface="Times New Roman"/>
              </a:rPr>
              <a:t>When </a:t>
            </a:r>
            <a:r>
              <a:rPr sz="1400" spc="5" dirty="0">
                <a:latin typeface="Times New Roman"/>
                <a:cs typeface="Times New Roman"/>
              </a:rPr>
              <a:t>an  </a:t>
            </a:r>
            <a:r>
              <a:rPr sz="1400" spc="-5" dirty="0">
                <a:latin typeface="Times New Roman"/>
                <a:cs typeface="Times New Roman"/>
              </a:rPr>
              <a:t>ac </a:t>
            </a:r>
            <a:r>
              <a:rPr sz="1400" spc="-10" dirty="0">
                <a:latin typeface="Times New Roman"/>
                <a:cs typeface="Times New Roman"/>
              </a:rPr>
              <a:t>voltage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applied 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winding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rotor,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5" dirty="0">
                <a:latin typeface="Times New Roman"/>
                <a:cs typeface="Times New Roman"/>
              </a:rPr>
              <a:t>magnetic </a:t>
            </a:r>
            <a:r>
              <a:rPr sz="1400" spc="-10" dirty="0">
                <a:latin typeface="Times New Roman"/>
                <a:cs typeface="Times New Roman"/>
              </a:rPr>
              <a:t>field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produced.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coils </a:t>
            </a:r>
            <a:r>
              <a:rPr sz="1400" spc="-5" dirty="0">
                <a:latin typeface="Times New Roman"/>
                <a:cs typeface="Times New Roman"/>
              </a:rPr>
              <a:t>in 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stator </a:t>
            </a:r>
            <a:r>
              <a:rPr sz="1400" spc="-15" dirty="0">
                <a:latin typeface="Times New Roman"/>
                <a:cs typeface="Times New Roman"/>
              </a:rPr>
              <a:t>link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sinusoidally distributed </a:t>
            </a:r>
            <a:r>
              <a:rPr sz="1400" spc="-10" dirty="0">
                <a:latin typeface="Times New Roman"/>
                <a:cs typeface="Times New Roman"/>
              </a:rPr>
              <a:t>magnetic flux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voltages are </a:t>
            </a:r>
            <a:r>
              <a:rPr sz="1400" spc="-5" dirty="0">
                <a:latin typeface="Times New Roman"/>
                <a:cs typeface="Times New Roman"/>
              </a:rPr>
              <a:t>induced in </a:t>
            </a:r>
            <a:r>
              <a:rPr sz="1400" spc="-10" dirty="0">
                <a:latin typeface="Times New Roman"/>
                <a:cs typeface="Times New Roman"/>
              </a:rPr>
              <a:t>the  three </a:t>
            </a:r>
            <a:r>
              <a:rPr sz="1400" spc="-15" dirty="0">
                <a:latin typeface="Times New Roman"/>
                <a:cs typeface="Times New Roman"/>
              </a:rPr>
              <a:t>coils </a:t>
            </a:r>
            <a:r>
              <a:rPr sz="1400" spc="-5" dirty="0">
                <a:latin typeface="Times New Roman"/>
                <a:cs typeface="Times New Roman"/>
              </a:rPr>
              <a:t>due to transformer </a:t>
            </a:r>
            <a:r>
              <a:rPr sz="1400" spc="-10" dirty="0">
                <a:latin typeface="Times New Roman"/>
                <a:cs typeface="Times New Roman"/>
              </a:rPr>
              <a:t>action. The magnitudes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voltages are </a:t>
            </a:r>
            <a:r>
              <a:rPr sz="1400" spc="-5" dirty="0">
                <a:latin typeface="Times New Roman"/>
                <a:cs typeface="Times New Roman"/>
              </a:rPr>
              <a:t>proportional to </a:t>
            </a:r>
            <a:r>
              <a:rPr sz="1400" spc="-10" dirty="0">
                <a:latin typeface="Times New Roman"/>
                <a:cs typeface="Times New Roman"/>
              </a:rPr>
              <a:t>the  cosine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angle </a:t>
            </a:r>
            <a:r>
              <a:rPr sz="1400" dirty="0">
                <a:latin typeface="Times New Roman"/>
                <a:cs typeface="Times New Roman"/>
              </a:rPr>
              <a:t>between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rotor position and </a:t>
            </a:r>
            <a:r>
              <a:rPr sz="1400" spc="-10" dirty="0">
                <a:latin typeface="Times New Roman"/>
                <a:cs typeface="Times New Roman"/>
              </a:rPr>
              <a:t>the respective </a:t>
            </a:r>
            <a:r>
              <a:rPr sz="1400" dirty="0">
                <a:latin typeface="Times New Roman"/>
                <a:cs typeface="Times New Roman"/>
              </a:rPr>
              <a:t>coil </a:t>
            </a:r>
            <a:r>
              <a:rPr sz="1400" spc="-5" dirty="0">
                <a:latin typeface="Times New Roman"/>
                <a:cs typeface="Times New Roman"/>
              </a:rPr>
              <a:t>axis.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rotor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coils are </a:t>
            </a:r>
            <a:r>
              <a:rPr sz="1400" spc="-5" dirty="0">
                <a:latin typeface="Times New Roman"/>
                <a:cs typeface="Times New Roman"/>
              </a:rPr>
              <a:t>shown in </a:t>
            </a:r>
            <a:r>
              <a:rPr sz="1400" spc="-15" dirty="0">
                <a:latin typeface="Times New Roman"/>
                <a:cs typeface="Times New Roman"/>
              </a:rPr>
              <a:t>Fig.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2.63.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8646032"/>
            <a:ext cx="6581140" cy="10547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91440" algn="l">
              <a:lnSpc>
                <a:spcPct val="95800"/>
              </a:lnSpc>
              <a:spcBef>
                <a:spcPts val="160"/>
              </a:spcBef>
            </a:pPr>
            <a:r>
              <a:rPr sz="1400" spc="-2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can be seen </a:t>
            </a:r>
            <a:r>
              <a:rPr sz="1400" spc="-10" dirty="0">
                <a:latin typeface="Times New Roman"/>
                <a:cs typeface="Times New Roman"/>
              </a:rPr>
              <a:t>that the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transmitter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angular </a:t>
            </a:r>
            <a:r>
              <a:rPr sz="1400" dirty="0">
                <a:latin typeface="Times New Roman"/>
                <a:cs typeface="Times New Roman"/>
              </a:rPr>
              <a:t>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rotor and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set 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three </a:t>
            </a:r>
            <a:r>
              <a:rPr sz="1400" spc="-5" dirty="0">
                <a:latin typeface="Times New Roman"/>
                <a:cs typeface="Times New Roman"/>
              </a:rPr>
              <a:t>single phase </a:t>
            </a:r>
            <a:r>
              <a:rPr sz="1400" spc="-10" dirty="0">
                <a:latin typeface="Times New Roman"/>
                <a:cs typeface="Times New Roman"/>
              </a:rPr>
              <a:t>voltages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output. </a:t>
            </a:r>
            <a:r>
              <a:rPr sz="1400" spc="-10" dirty="0">
                <a:latin typeface="Times New Roman"/>
                <a:cs typeface="Times New Roman"/>
              </a:rPr>
              <a:t>The magnitudes </a:t>
            </a:r>
            <a:r>
              <a:rPr sz="1400" spc="-5" dirty="0">
                <a:latin typeface="Times New Roman"/>
                <a:cs typeface="Times New Roman"/>
              </a:rPr>
              <a:t>of these voltages depend on </a:t>
            </a:r>
            <a:r>
              <a:rPr sz="1400" spc="-10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angular 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rotor . </a:t>
            </a: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angular 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synchro transmitter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used </a:t>
            </a:r>
            <a:r>
              <a:rPr sz="1400" spc="-5" dirty="0">
                <a:latin typeface="Times New Roman"/>
                <a:cs typeface="Times New Roman"/>
              </a:rPr>
              <a:t>as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reference position, the </a:t>
            </a:r>
            <a:r>
              <a:rPr sz="1400" spc="-5" dirty="0">
                <a:latin typeface="Times New Roman"/>
                <a:cs typeface="Times New Roman"/>
              </a:rPr>
              <a:t>transformer rotor </a:t>
            </a:r>
            <a:r>
              <a:rPr sz="1400" dirty="0">
                <a:latin typeface="Times New Roman"/>
                <a:cs typeface="Times New Roman"/>
              </a:rPr>
              <a:t>can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coupled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load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indicate the </a:t>
            </a:r>
            <a:r>
              <a:rPr sz="1400" spc="-5" dirty="0">
                <a:latin typeface="Times New Roman"/>
                <a:cs typeface="Times New Roman"/>
              </a:rPr>
              <a:t>error  between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reference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actual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positions.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89879" y="567453"/>
            <a:ext cx="6046254" cy="26392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1332" y="6740955"/>
            <a:ext cx="3531103" cy="1733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41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688593"/>
            <a:ext cx="6684645" cy="22682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3-DC </a:t>
            </a:r>
            <a:r>
              <a:rPr sz="1400" b="1" spc="-5" dirty="0">
                <a:latin typeface="Times New Roman"/>
                <a:cs typeface="Times New Roman"/>
              </a:rPr>
              <a:t>Tacho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Generator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8890" indent="45720" algn="just">
              <a:lnSpc>
                <a:spcPts val="1320"/>
              </a:lnSpc>
            </a:pPr>
            <a:r>
              <a:rPr sz="1150" spc="-10" dirty="0">
                <a:latin typeface="Times New Roman"/>
                <a:cs typeface="Times New Roman"/>
              </a:rPr>
              <a:t>Permanent </a:t>
            </a:r>
            <a:r>
              <a:rPr sz="1150" spc="-5" dirty="0">
                <a:latin typeface="Times New Roman"/>
                <a:cs typeface="Times New Roman"/>
              </a:rPr>
              <a:t>magnet, armature, commutator, </a:t>
            </a:r>
            <a:r>
              <a:rPr sz="1150" dirty="0">
                <a:latin typeface="Times New Roman"/>
                <a:cs typeface="Times New Roman"/>
              </a:rPr>
              <a:t>brushes, </a:t>
            </a:r>
            <a:r>
              <a:rPr sz="1150" spc="-10" dirty="0">
                <a:latin typeface="Times New Roman"/>
                <a:cs typeface="Times New Roman"/>
              </a:rPr>
              <a:t>variable </a:t>
            </a:r>
            <a:r>
              <a:rPr sz="1150" spc="-5" dirty="0">
                <a:latin typeface="Times New Roman"/>
                <a:cs typeface="Times New Roman"/>
              </a:rPr>
              <a:t>resistor, and the moving </a:t>
            </a:r>
            <a:r>
              <a:rPr sz="1150" dirty="0">
                <a:latin typeface="Times New Roman"/>
                <a:cs typeface="Times New Roman"/>
              </a:rPr>
              <a:t>coil </a:t>
            </a:r>
            <a:r>
              <a:rPr sz="1150" spc="-10" dirty="0">
                <a:latin typeface="Times New Roman"/>
                <a:cs typeface="Times New Roman"/>
              </a:rPr>
              <a:t>voltmeter </a:t>
            </a:r>
            <a:r>
              <a:rPr sz="1150" dirty="0">
                <a:latin typeface="Times New Roman"/>
                <a:cs typeface="Times New Roman"/>
              </a:rPr>
              <a:t>are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spc="5" dirty="0">
                <a:latin typeface="Times New Roman"/>
                <a:cs typeface="Times New Roman"/>
              </a:rPr>
              <a:t>main  </a:t>
            </a:r>
            <a:r>
              <a:rPr sz="1150" spc="-5" dirty="0">
                <a:latin typeface="Times New Roman"/>
                <a:cs typeface="Times New Roman"/>
              </a:rPr>
              <a:t>parts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DC </a:t>
            </a:r>
            <a:r>
              <a:rPr sz="1150" spc="-10" dirty="0">
                <a:latin typeface="Times New Roman"/>
                <a:cs typeface="Times New Roman"/>
              </a:rPr>
              <a:t>tachometer </a:t>
            </a:r>
            <a:r>
              <a:rPr sz="1150" spc="-5" dirty="0">
                <a:latin typeface="Times New Roman"/>
                <a:cs typeface="Times New Roman"/>
              </a:rPr>
              <a:t>generator. The machine </a:t>
            </a:r>
            <a:r>
              <a:rPr sz="1150" spc="-10" dirty="0">
                <a:latin typeface="Times New Roman"/>
                <a:cs typeface="Times New Roman"/>
              </a:rPr>
              <a:t>whose </a:t>
            </a:r>
            <a:r>
              <a:rPr sz="1150" spc="-5" dirty="0">
                <a:latin typeface="Times New Roman"/>
                <a:cs typeface="Times New Roman"/>
              </a:rPr>
              <a:t>speed </a:t>
            </a:r>
            <a:r>
              <a:rPr sz="1150" spc="-20" dirty="0">
                <a:latin typeface="Times New Roman"/>
                <a:cs typeface="Times New Roman"/>
              </a:rPr>
              <a:t>is </a:t>
            </a:r>
            <a:r>
              <a:rPr sz="1150" spc="5" dirty="0">
                <a:latin typeface="Times New Roman"/>
                <a:cs typeface="Times New Roman"/>
              </a:rPr>
              <a:t>to </a:t>
            </a:r>
            <a:r>
              <a:rPr sz="1150" dirty="0">
                <a:latin typeface="Times New Roman"/>
                <a:cs typeface="Times New Roman"/>
              </a:rPr>
              <a:t>be </a:t>
            </a:r>
            <a:r>
              <a:rPr sz="1150" spc="-5" dirty="0">
                <a:latin typeface="Times New Roman"/>
                <a:cs typeface="Times New Roman"/>
              </a:rPr>
              <a:t>measured </a:t>
            </a:r>
            <a:r>
              <a:rPr sz="1150" spc="-20" dirty="0">
                <a:latin typeface="Times New Roman"/>
                <a:cs typeface="Times New Roman"/>
              </a:rPr>
              <a:t>is </a:t>
            </a:r>
            <a:r>
              <a:rPr sz="1150" spc="-5" dirty="0">
                <a:latin typeface="Times New Roman"/>
                <a:cs typeface="Times New Roman"/>
              </a:rPr>
              <a:t>coupled </a:t>
            </a:r>
            <a:r>
              <a:rPr sz="1150" dirty="0">
                <a:latin typeface="Times New Roman"/>
                <a:cs typeface="Times New Roman"/>
              </a:rPr>
              <a:t>with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spc="-10" dirty="0">
                <a:latin typeface="Times New Roman"/>
                <a:cs typeface="Times New Roman"/>
              </a:rPr>
              <a:t>shaft </a:t>
            </a:r>
            <a:r>
              <a:rPr sz="1150" dirty="0">
                <a:latin typeface="Times New Roman"/>
                <a:cs typeface="Times New Roman"/>
              </a:rPr>
              <a:t>of 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DC </a:t>
            </a:r>
            <a:r>
              <a:rPr sz="1150" spc="-5" dirty="0">
                <a:latin typeface="Times New Roman"/>
                <a:cs typeface="Times New Roman"/>
              </a:rPr>
              <a:t>tachometer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5" dirty="0">
                <a:latin typeface="Times New Roman"/>
                <a:cs typeface="Times New Roman"/>
              </a:rPr>
              <a:t>generator.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7100"/>
              </a:lnSpc>
            </a:pPr>
            <a:r>
              <a:rPr sz="1150" spc="-1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DC </a:t>
            </a:r>
            <a:r>
              <a:rPr sz="1150" spc="-5" dirty="0">
                <a:latin typeface="Times New Roman"/>
                <a:cs typeface="Times New Roman"/>
              </a:rPr>
              <a:t>tachometer works </a:t>
            </a:r>
            <a:r>
              <a:rPr sz="1150" dirty="0">
                <a:latin typeface="Times New Roman"/>
                <a:cs typeface="Times New Roman"/>
              </a:rPr>
              <a:t>on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principle that </a:t>
            </a:r>
            <a:r>
              <a:rPr sz="1150" spc="-5" dirty="0">
                <a:latin typeface="Times New Roman"/>
                <a:cs typeface="Times New Roman"/>
              </a:rPr>
              <a:t>when the closed </a:t>
            </a:r>
            <a:r>
              <a:rPr sz="1150" dirty="0">
                <a:latin typeface="Times New Roman"/>
                <a:cs typeface="Times New Roman"/>
              </a:rPr>
              <a:t>conductor </a:t>
            </a:r>
            <a:r>
              <a:rPr sz="1150" spc="-5" dirty="0">
                <a:latin typeface="Times New Roman"/>
                <a:cs typeface="Times New Roman"/>
              </a:rPr>
              <a:t>moves in the magnetic field, EMF  induces in the </a:t>
            </a:r>
            <a:r>
              <a:rPr sz="1150" dirty="0">
                <a:latin typeface="Times New Roman"/>
                <a:cs typeface="Times New Roman"/>
              </a:rPr>
              <a:t>conductor. </a:t>
            </a:r>
            <a:r>
              <a:rPr sz="1150" spc="-5" dirty="0">
                <a:latin typeface="Times New Roman"/>
                <a:cs typeface="Times New Roman"/>
              </a:rPr>
              <a:t>The magnitude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5" dirty="0">
                <a:latin typeface="Times New Roman"/>
                <a:cs typeface="Times New Roman"/>
              </a:rPr>
              <a:t>the induces </a:t>
            </a:r>
            <a:r>
              <a:rPr sz="1150" dirty="0">
                <a:latin typeface="Times New Roman"/>
                <a:cs typeface="Times New Roman"/>
              </a:rPr>
              <a:t>emf </a:t>
            </a:r>
            <a:r>
              <a:rPr sz="1150" spc="-5" dirty="0">
                <a:latin typeface="Times New Roman"/>
                <a:cs typeface="Times New Roman"/>
              </a:rPr>
              <a:t>depends </a:t>
            </a:r>
            <a:r>
              <a:rPr sz="1150" dirty="0">
                <a:latin typeface="Times New Roman"/>
                <a:cs typeface="Times New Roman"/>
              </a:rPr>
              <a:t>on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spc="-10" dirty="0">
                <a:latin typeface="Times New Roman"/>
                <a:cs typeface="Times New Roman"/>
              </a:rPr>
              <a:t>flux </a:t>
            </a:r>
            <a:r>
              <a:rPr sz="1150" spc="-5" dirty="0">
                <a:latin typeface="Times New Roman"/>
                <a:cs typeface="Times New Roman"/>
              </a:rPr>
              <a:t>link </a:t>
            </a:r>
            <a:r>
              <a:rPr sz="1150" spc="5" dirty="0">
                <a:latin typeface="Times New Roman"/>
                <a:cs typeface="Times New Roman"/>
              </a:rPr>
              <a:t>with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conductor </a:t>
            </a:r>
            <a:r>
              <a:rPr sz="1150" spc="-15" dirty="0">
                <a:latin typeface="Times New Roman"/>
                <a:cs typeface="Times New Roman"/>
              </a:rPr>
              <a:t>and </a:t>
            </a:r>
            <a:r>
              <a:rPr sz="1150" spc="5" dirty="0">
                <a:latin typeface="Times New Roman"/>
                <a:cs typeface="Times New Roman"/>
              </a:rPr>
              <a:t>the  </a:t>
            </a:r>
            <a:r>
              <a:rPr sz="1150" spc="-5" dirty="0">
                <a:latin typeface="Times New Roman"/>
                <a:cs typeface="Times New Roman"/>
              </a:rPr>
              <a:t>speed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5" dirty="0">
                <a:latin typeface="Times New Roman"/>
                <a:cs typeface="Times New Roman"/>
              </a:rPr>
              <a:t>the shaft. The commutator </a:t>
            </a:r>
            <a:r>
              <a:rPr sz="1150" dirty="0">
                <a:latin typeface="Times New Roman"/>
                <a:cs typeface="Times New Roman"/>
              </a:rPr>
              <a:t>converts </a:t>
            </a:r>
            <a:r>
              <a:rPr sz="1150" spc="-5" dirty="0">
                <a:latin typeface="Times New Roman"/>
                <a:cs typeface="Times New Roman"/>
              </a:rPr>
              <a:t>the alternating </a:t>
            </a:r>
            <a:r>
              <a:rPr sz="1150" dirty="0">
                <a:latin typeface="Times New Roman"/>
                <a:cs typeface="Times New Roman"/>
              </a:rPr>
              <a:t>current of </a:t>
            </a:r>
            <a:r>
              <a:rPr sz="1150" spc="5" dirty="0">
                <a:latin typeface="Times New Roman"/>
                <a:cs typeface="Times New Roman"/>
              </a:rPr>
              <a:t>the </a:t>
            </a:r>
            <a:r>
              <a:rPr sz="1150" spc="-5" dirty="0">
                <a:latin typeface="Times New Roman"/>
                <a:cs typeface="Times New Roman"/>
              </a:rPr>
              <a:t>armature </a:t>
            </a:r>
            <a:r>
              <a:rPr sz="1150" dirty="0">
                <a:latin typeface="Times New Roman"/>
                <a:cs typeface="Times New Roman"/>
              </a:rPr>
              <a:t>coil </a:t>
            </a:r>
            <a:r>
              <a:rPr sz="1150" spc="5" dirty="0">
                <a:latin typeface="Times New Roman"/>
                <a:cs typeface="Times New Roman"/>
              </a:rPr>
              <a:t>to </a:t>
            </a:r>
            <a:r>
              <a:rPr sz="1150" spc="-5" dirty="0">
                <a:latin typeface="Times New Roman"/>
                <a:cs typeface="Times New Roman"/>
              </a:rPr>
              <a:t>the direct </a:t>
            </a:r>
            <a:r>
              <a:rPr sz="1150" dirty="0">
                <a:latin typeface="Times New Roman"/>
                <a:cs typeface="Times New Roman"/>
              </a:rPr>
              <a:t>current with  </a:t>
            </a:r>
            <a:r>
              <a:rPr sz="1150" spc="-5" dirty="0">
                <a:latin typeface="Times New Roman"/>
                <a:cs typeface="Times New Roman"/>
              </a:rPr>
              <a:t>the help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5" dirty="0">
                <a:latin typeface="Times New Roman"/>
                <a:cs typeface="Times New Roman"/>
              </a:rPr>
              <a:t>the brushes. The moving </a:t>
            </a:r>
            <a:r>
              <a:rPr sz="1150" dirty="0">
                <a:latin typeface="Times New Roman"/>
                <a:cs typeface="Times New Roman"/>
              </a:rPr>
              <a:t>coil </a:t>
            </a:r>
            <a:r>
              <a:rPr sz="1150" spc="-5" dirty="0">
                <a:latin typeface="Times New Roman"/>
                <a:cs typeface="Times New Roman"/>
              </a:rPr>
              <a:t>voltmeter measures </a:t>
            </a:r>
            <a:r>
              <a:rPr sz="1150" spc="-15" dirty="0">
                <a:latin typeface="Times New Roman"/>
                <a:cs typeface="Times New Roman"/>
              </a:rPr>
              <a:t>the </a:t>
            </a:r>
            <a:r>
              <a:rPr sz="1150" spc="-5" dirty="0">
                <a:latin typeface="Times New Roman"/>
                <a:cs typeface="Times New Roman"/>
              </a:rPr>
              <a:t>induced emf. The polarity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5" dirty="0">
                <a:latin typeface="Times New Roman"/>
                <a:cs typeface="Times New Roman"/>
              </a:rPr>
              <a:t>the induces voltage  determines </a:t>
            </a:r>
            <a:r>
              <a:rPr sz="1150" spc="-1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direction of motion of </a:t>
            </a:r>
            <a:r>
              <a:rPr sz="1150" spc="-5" dirty="0">
                <a:latin typeface="Times New Roman"/>
                <a:cs typeface="Times New Roman"/>
              </a:rPr>
              <a:t>the shaft. The resistance </a:t>
            </a:r>
            <a:r>
              <a:rPr sz="1150" spc="-20" dirty="0">
                <a:latin typeface="Times New Roman"/>
                <a:cs typeface="Times New Roman"/>
              </a:rPr>
              <a:t>is </a:t>
            </a:r>
            <a:r>
              <a:rPr sz="1150" spc="-5" dirty="0">
                <a:latin typeface="Times New Roman"/>
                <a:cs typeface="Times New Roman"/>
              </a:rPr>
              <a:t>connected in series with the </a:t>
            </a:r>
            <a:r>
              <a:rPr sz="115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voltmeter</a:t>
            </a:r>
            <a:r>
              <a:rPr sz="1150" spc="-5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for  </a:t>
            </a:r>
            <a:r>
              <a:rPr sz="1150" spc="-5" dirty="0">
                <a:latin typeface="Times New Roman"/>
                <a:cs typeface="Times New Roman"/>
              </a:rPr>
              <a:t>controlling the heavy </a:t>
            </a:r>
            <a:r>
              <a:rPr sz="1150" dirty="0">
                <a:latin typeface="Times New Roman"/>
                <a:cs typeface="Times New Roman"/>
              </a:rPr>
              <a:t>current of </a:t>
            </a:r>
            <a:r>
              <a:rPr sz="1150" spc="-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 armature</a:t>
            </a:r>
            <a:r>
              <a:rPr sz="1150" dirty="0">
                <a:latin typeface="Verdana"/>
                <a:cs typeface="Verdana"/>
              </a:rPr>
              <a:t>.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6435597"/>
            <a:ext cx="6680834" cy="21939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4931410" algn="l">
              <a:lnSpc>
                <a:spcPts val="1320"/>
              </a:lnSpc>
              <a:spcBef>
                <a:spcPts val="195"/>
              </a:spcBef>
            </a:pPr>
            <a:r>
              <a:rPr sz="1150" spc="-5" dirty="0">
                <a:latin typeface="Times New Roman"/>
                <a:cs typeface="Times New Roman"/>
              </a:rPr>
              <a:t>Where, </a:t>
            </a:r>
            <a:r>
              <a:rPr sz="1150" dirty="0">
                <a:latin typeface="Times New Roman"/>
                <a:cs typeface="Times New Roman"/>
              </a:rPr>
              <a:t>E – </a:t>
            </a:r>
            <a:r>
              <a:rPr sz="1150" spc="-5" dirty="0">
                <a:latin typeface="Times New Roman"/>
                <a:cs typeface="Times New Roman"/>
              </a:rPr>
              <a:t>generated voltage  </a:t>
            </a:r>
            <a:r>
              <a:rPr sz="1150" dirty="0">
                <a:latin typeface="Times New Roman"/>
                <a:cs typeface="Times New Roman"/>
              </a:rPr>
              <a:t>Φ </a:t>
            </a:r>
            <a:r>
              <a:rPr sz="1150" dirty="0" smtClean="0">
                <a:latin typeface="Times New Roman"/>
                <a:cs typeface="Times New Roman"/>
              </a:rPr>
              <a:t>–</a:t>
            </a:r>
            <a:r>
              <a:rPr sz="1150" spc="-10" dirty="0" smtClean="0">
                <a:latin typeface="Times New Roman"/>
                <a:cs typeface="Times New Roman"/>
              </a:rPr>
              <a:t>flux </a:t>
            </a:r>
            <a:r>
              <a:rPr sz="1150" spc="-5" dirty="0">
                <a:latin typeface="Times New Roman"/>
                <a:cs typeface="Times New Roman"/>
              </a:rPr>
              <a:t>per </a:t>
            </a:r>
            <a:r>
              <a:rPr sz="1150" dirty="0">
                <a:latin typeface="Times New Roman"/>
                <a:cs typeface="Times New Roman"/>
              </a:rPr>
              <a:t>poles </a:t>
            </a:r>
            <a:r>
              <a:rPr sz="1150" spc="-5" dirty="0">
                <a:latin typeface="Times New Roman"/>
                <a:cs typeface="Times New Roman"/>
              </a:rPr>
              <a:t>in Weber  </a:t>
            </a:r>
            <a:r>
              <a:rPr sz="1150" dirty="0">
                <a:latin typeface="Times New Roman"/>
                <a:cs typeface="Times New Roman"/>
              </a:rPr>
              <a:t>P- </a:t>
            </a:r>
            <a:r>
              <a:rPr sz="1150" spc="-10" dirty="0">
                <a:latin typeface="Times New Roman"/>
                <a:cs typeface="Times New Roman"/>
              </a:rPr>
              <a:t>number </a:t>
            </a:r>
            <a:r>
              <a:rPr sz="1150" dirty="0">
                <a:latin typeface="Times New Roman"/>
                <a:cs typeface="Times New Roman"/>
              </a:rPr>
              <a:t>of</a:t>
            </a:r>
            <a:r>
              <a:rPr sz="1150" spc="-5" dirty="0">
                <a:latin typeface="Times New Roman"/>
                <a:cs typeface="Times New Roman"/>
              </a:rPr>
              <a:t> poles</a:t>
            </a:r>
            <a:endParaRPr sz="1150" dirty="0">
              <a:latin typeface="Times New Roman"/>
              <a:cs typeface="Times New Roman"/>
            </a:endParaRPr>
          </a:p>
          <a:p>
            <a:pPr marL="12700" algn="l">
              <a:lnSpc>
                <a:spcPts val="1255"/>
              </a:lnSpc>
            </a:pPr>
            <a:r>
              <a:rPr sz="1150" dirty="0">
                <a:latin typeface="Times New Roman"/>
                <a:cs typeface="Times New Roman"/>
              </a:rPr>
              <a:t>N – </a:t>
            </a:r>
            <a:r>
              <a:rPr sz="1150" spc="-5" dirty="0">
                <a:latin typeface="Times New Roman"/>
                <a:cs typeface="Times New Roman"/>
              </a:rPr>
              <a:t>speed in </a:t>
            </a:r>
            <a:r>
              <a:rPr sz="1150" dirty="0">
                <a:latin typeface="Times New Roman"/>
                <a:cs typeface="Times New Roman"/>
              </a:rPr>
              <a:t>revolution </a:t>
            </a:r>
            <a:r>
              <a:rPr sz="1150" spc="-5" dirty="0">
                <a:latin typeface="Times New Roman"/>
                <a:cs typeface="Times New Roman"/>
              </a:rPr>
              <a:t>per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5" dirty="0">
                <a:latin typeface="Times New Roman"/>
                <a:cs typeface="Times New Roman"/>
              </a:rPr>
              <a:t>minutes</a:t>
            </a:r>
            <a:endParaRPr sz="1150" dirty="0">
              <a:latin typeface="Times New Roman"/>
              <a:cs typeface="Times New Roman"/>
            </a:endParaRPr>
          </a:p>
          <a:p>
            <a:pPr marL="12700" algn="l">
              <a:lnSpc>
                <a:spcPts val="1320"/>
              </a:lnSpc>
            </a:pPr>
            <a:r>
              <a:rPr sz="1150" dirty="0">
                <a:latin typeface="Times New Roman"/>
                <a:cs typeface="Times New Roman"/>
              </a:rPr>
              <a:t>Z –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spc="-10" dirty="0">
                <a:latin typeface="Times New Roman"/>
                <a:cs typeface="Times New Roman"/>
              </a:rPr>
              <a:t>number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5" dirty="0">
                <a:latin typeface="Times New Roman"/>
                <a:cs typeface="Times New Roman"/>
              </a:rPr>
              <a:t>the conductor in armature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windings.</a:t>
            </a:r>
          </a:p>
          <a:p>
            <a:pPr marL="12700" algn="l">
              <a:lnSpc>
                <a:spcPts val="1350"/>
              </a:lnSpc>
            </a:pPr>
            <a:r>
              <a:rPr sz="1150" dirty="0">
                <a:latin typeface="Times New Roman"/>
                <a:cs typeface="Times New Roman"/>
              </a:rPr>
              <a:t>a – </a:t>
            </a:r>
            <a:r>
              <a:rPr sz="1150" spc="-5" dirty="0">
                <a:latin typeface="Times New Roman"/>
                <a:cs typeface="Times New Roman"/>
              </a:rPr>
              <a:t>number </a:t>
            </a:r>
            <a:r>
              <a:rPr sz="1150" dirty="0">
                <a:latin typeface="Times New Roman"/>
                <a:cs typeface="Times New Roman"/>
              </a:rPr>
              <a:t>of </a:t>
            </a:r>
            <a:r>
              <a:rPr sz="1150" spc="-5" dirty="0">
                <a:latin typeface="Times New Roman"/>
                <a:cs typeface="Times New Roman"/>
              </a:rPr>
              <a:t>the </a:t>
            </a:r>
            <a:r>
              <a:rPr sz="1150" dirty="0">
                <a:latin typeface="Times New Roman"/>
                <a:cs typeface="Times New Roman"/>
              </a:rPr>
              <a:t>parallel path </a:t>
            </a:r>
            <a:r>
              <a:rPr sz="1150" spc="-5" dirty="0">
                <a:latin typeface="Times New Roman"/>
                <a:cs typeface="Times New Roman"/>
              </a:rPr>
              <a:t>in the armature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5" dirty="0">
                <a:latin typeface="Times New Roman"/>
                <a:cs typeface="Times New Roman"/>
              </a:rPr>
              <a:t>windings.</a:t>
            </a:r>
            <a:endParaRPr sz="115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155"/>
              </a:spcBef>
            </a:pPr>
            <a:r>
              <a:rPr sz="1400" b="1" spc="-5" dirty="0">
                <a:latin typeface="Times New Roman"/>
                <a:cs typeface="Times New Roman"/>
              </a:rPr>
              <a:t>4-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Potentiometers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800"/>
              </a:lnSpc>
              <a:spcBef>
                <a:spcPts val="1195"/>
              </a:spcBef>
            </a:pP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potentiometer </a:t>
            </a:r>
            <a:r>
              <a:rPr sz="1100" spc="-10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voltage divider that </a:t>
            </a:r>
            <a:r>
              <a:rPr sz="1100" spc="-10" dirty="0">
                <a:latin typeface="Times New Roman"/>
                <a:cs typeface="Times New Roman"/>
              </a:rPr>
              <a:t>allows </a:t>
            </a:r>
            <a:r>
              <a:rPr sz="1100" spc="-5" dirty="0">
                <a:latin typeface="Times New Roman"/>
                <a:cs typeface="Times New Roman"/>
              </a:rPr>
              <a:t>adjustment </a:t>
            </a:r>
            <a:r>
              <a:rPr sz="1100" spc="-15" dirty="0">
                <a:latin typeface="Times New Roman"/>
                <a:cs typeface="Times New Roman"/>
              </a:rPr>
              <a:t>of </a:t>
            </a:r>
            <a:r>
              <a:rPr sz="1100" spc="-10" dirty="0">
                <a:latin typeface="Times New Roman"/>
                <a:cs typeface="Times New Roman"/>
              </a:rPr>
              <a:t>Vout. </a:t>
            </a:r>
            <a:r>
              <a:rPr sz="1100" spc="-5" dirty="0">
                <a:latin typeface="Times New Roman"/>
                <a:cs typeface="Times New Roman"/>
              </a:rPr>
              <a:t>Typical potentiometers have sliders </a:t>
            </a:r>
            <a:r>
              <a:rPr sz="1100" spc="-15" dirty="0">
                <a:latin typeface="Times New Roman"/>
                <a:cs typeface="Times New Roman"/>
              </a:rPr>
              <a:t>or </a:t>
            </a:r>
            <a:r>
              <a:rPr sz="1100" dirty="0">
                <a:latin typeface="Times New Roman"/>
                <a:cs typeface="Times New Roman"/>
              </a:rPr>
              <a:t>rotary  </a:t>
            </a:r>
            <a:r>
              <a:rPr sz="1100" spc="-5" dirty="0">
                <a:latin typeface="Times New Roman"/>
                <a:cs typeface="Times New Roman"/>
              </a:rPr>
              <a:t>knobs that move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contact called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10" dirty="0">
                <a:latin typeface="Times New Roman"/>
                <a:cs typeface="Times New Roman"/>
              </a:rPr>
              <a:t>wiper </a:t>
            </a:r>
            <a:r>
              <a:rPr sz="1100" spc="-5" dirty="0">
                <a:latin typeface="Times New Roman"/>
                <a:cs typeface="Times New Roman"/>
              </a:rPr>
              <a:t>along </a:t>
            </a:r>
            <a:r>
              <a:rPr sz="1100" dirty="0">
                <a:latin typeface="Times New Roman"/>
                <a:cs typeface="Times New Roman"/>
              </a:rPr>
              <a:t>the surface </a:t>
            </a:r>
            <a:r>
              <a:rPr sz="1100" spc="-1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resistor. </a:t>
            </a:r>
            <a:r>
              <a:rPr sz="1100" spc="-15" dirty="0">
                <a:latin typeface="Times New Roman"/>
                <a:cs typeface="Times New Roman"/>
              </a:rPr>
              <a:t>As </a:t>
            </a:r>
            <a:r>
              <a:rPr sz="1100" spc="-5" dirty="0">
                <a:latin typeface="Times New Roman"/>
                <a:cs typeface="Times New Roman"/>
              </a:rPr>
              <a:t>depicted </a:t>
            </a:r>
            <a:r>
              <a:rPr sz="1100" dirty="0">
                <a:latin typeface="Times New Roman"/>
                <a:cs typeface="Times New Roman"/>
              </a:rPr>
              <a:t>in the </a:t>
            </a:r>
            <a:r>
              <a:rPr sz="1100" spc="-5" dirty="0">
                <a:latin typeface="Times New Roman"/>
                <a:cs typeface="Times New Roman"/>
              </a:rPr>
              <a:t>right </a:t>
            </a:r>
            <a:r>
              <a:rPr sz="1100" dirty="0">
                <a:latin typeface="Times New Roman"/>
                <a:cs typeface="Times New Roman"/>
              </a:rPr>
              <a:t>side </a:t>
            </a:r>
            <a:r>
              <a:rPr sz="1100" spc="-1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Figure 1, the  </a:t>
            </a:r>
            <a:r>
              <a:rPr sz="1100" spc="-10" dirty="0">
                <a:latin typeface="Times New Roman"/>
                <a:cs typeface="Times New Roman"/>
              </a:rPr>
              <a:t>wiper divides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10" dirty="0">
                <a:latin typeface="Times New Roman"/>
                <a:cs typeface="Times New Roman"/>
              </a:rPr>
              <a:t>single, </a:t>
            </a:r>
            <a:r>
              <a:rPr sz="1100" spc="-5" dirty="0">
                <a:latin typeface="Times New Roman"/>
                <a:cs typeface="Times New Roman"/>
              </a:rPr>
              <a:t>fixed resistor </a:t>
            </a:r>
            <a:r>
              <a:rPr sz="1100" spc="-10" dirty="0">
                <a:latin typeface="Times New Roman"/>
                <a:cs typeface="Times New Roman"/>
              </a:rPr>
              <a:t>into </a:t>
            </a:r>
            <a:r>
              <a:rPr sz="1100" dirty="0">
                <a:latin typeface="Times New Roman"/>
                <a:cs typeface="Times New Roman"/>
              </a:rPr>
              <a:t>R1 </a:t>
            </a:r>
            <a:r>
              <a:rPr sz="1100" spc="-5" dirty="0">
                <a:latin typeface="Times New Roman"/>
                <a:cs typeface="Times New Roman"/>
              </a:rPr>
              <a:t>and </a:t>
            </a:r>
            <a:r>
              <a:rPr sz="1100" dirty="0">
                <a:latin typeface="Times New Roman"/>
                <a:cs typeface="Times New Roman"/>
              </a:rPr>
              <a:t>R2. </a:t>
            </a:r>
            <a:r>
              <a:rPr sz="1100" spc="-10" dirty="0">
                <a:latin typeface="Times New Roman"/>
                <a:cs typeface="Times New Roman"/>
              </a:rPr>
              <a:t>By </a:t>
            </a:r>
            <a:r>
              <a:rPr sz="1100" spc="-5" dirty="0">
                <a:latin typeface="Times New Roman"/>
                <a:cs typeface="Times New Roman"/>
              </a:rPr>
              <a:t>sliding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10" dirty="0">
                <a:latin typeface="Times New Roman"/>
                <a:cs typeface="Times New Roman"/>
              </a:rPr>
              <a:t>wiper along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fixed resistor,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value </a:t>
            </a:r>
            <a:r>
              <a:rPr sz="1100" spc="-1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R2 </a:t>
            </a:r>
            <a:r>
              <a:rPr sz="1100" spc="-10" dirty="0">
                <a:latin typeface="Times New Roman"/>
                <a:cs typeface="Times New Roman"/>
              </a:rPr>
              <a:t>is  changed, </a:t>
            </a:r>
            <a:r>
              <a:rPr sz="1100" spc="-5" dirty="0">
                <a:latin typeface="Times New Roman"/>
                <a:cs typeface="Times New Roman"/>
              </a:rPr>
              <a:t>which allows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output </a:t>
            </a:r>
            <a:r>
              <a:rPr sz="1100" dirty="0">
                <a:latin typeface="Times New Roman"/>
                <a:cs typeface="Times New Roman"/>
              </a:rPr>
              <a:t>voltage to </a:t>
            </a:r>
            <a:r>
              <a:rPr sz="1100" spc="10" dirty="0">
                <a:latin typeface="Times New Roman"/>
                <a:cs typeface="Times New Roman"/>
              </a:rPr>
              <a:t>be </a:t>
            </a:r>
            <a:r>
              <a:rPr sz="1100" spc="-5" dirty="0">
                <a:latin typeface="Times New Roman"/>
                <a:cs typeface="Times New Roman"/>
              </a:rPr>
              <a:t>adjusted </a:t>
            </a:r>
            <a:r>
              <a:rPr sz="1100" dirty="0">
                <a:latin typeface="Times New Roman"/>
                <a:cs typeface="Times New Roman"/>
              </a:rPr>
              <a:t>from 0 to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Vin</a:t>
            </a:r>
            <a:endParaRPr sz="11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9050" y="3355847"/>
            <a:ext cx="5093716" cy="2283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484" y="5899675"/>
            <a:ext cx="1381125" cy="56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19164" y="8679773"/>
            <a:ext cx="1311826" cy="8832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42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1761870"/>
            <a:ext cx="6527800" cy="583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35"/>
              </a:lnSpc>
              <a:spcBef>
                <a:spcPts val="90"/>
              </a:spcBef>
            </a:pPr>
            <a:r>
              <a:rPr sz="1400" b="1" i="1" spc="-5" dirty="0">
                <a:latin typeface="Times New Roman"/>
                <a:cs typeface="Times New Roman"/>
              </a:rPr>
              <a:t>Potentiometer as an </a:t>
            </a:r>
            <a:r>
              <a:rPr sz="1400" b="1" i="1" spc="-10" dirty="0">
                <a:latin typeface="Times New Roman"/>
                <a:cs typeface="Times New Roman"/>
              </a:rPr>
              <a:t>error</a:t>
            </a:r>
            <a:r>
              <a:rPr sz="1400" b="1" i="1" spc="6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detector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  <a:spcBef>
                <a:spcPts val="60"/>
              </a:spcBef>
            </a:pPr>
            <a:r>
              <a:rPr sz="1200" dirty="0">
                <a:latin typeface="Times New Roman"/>
                <a:cs typeface="Times New Roman"/>
              </a:rPr>
              <a:t>Two </a:t>
            </a:r>
            <a:r>
              <a:rPr sz="1200" spc="-5" dirty="0">
                <a:latin typeface="Times New Roman"/>
                <a:cs typeface="Times New Roman"/>
              </a:rPr>
              <a:t>resistors connected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parallel and supplied </a:t>
            </a:r>
            <a:r>
              <a:rPr sz="1200" dirty="0">
                <a:latin typeface="Times New Roman"/>
                <a:cs typeface="Times New Roman"/>
              </a:rPr>
              <a:t>from a </a:t>
            </a:r>
            <a:r>
              <a:rPr sz="1200" spc="-5" dirty="0">
                <a:latin typeface="Times New Roman"/>
                <a:cs typeface="Times New Roman"/>
              </a:rPr>
              <a:t>reference voltage with two </a:t>
            </a:r>
            <a:r>
              <a:rPr sz="1200" spc="-10" dirty="0">
                <a:latin typeface="Times New Roman"/>
                <a:cs typeface="Times New Roman"/>
              </a:rPr>
              <a:t>movable </a:t>
            </a:r>
            <a:r>
              <a:rPr sz="1200" spc="-5" dirty="0">
                <a:latin typeface="Times New Roman"/>
                <a:cs typeface="Times New Roman"/>
              </a:rPr>
              <a:t>terminals </a:t>
            </a:r>
            <a:r>
              <a:rPr sz="1200" dirty="0">
                <a:latin typeface="Times New Roman"/>
                <a:cs typeface="Times New Roman"/>
              </a:rPr>
              <a:t>can 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used as </a:t>
            </a:r>
            <a:r>
              <a:rPr sz="1200" spc="5" dirty="0">
                <a:latin typeface="Times New Roman"/>
                <a:cs typeface="Times New Roman"/>
              </a:rPr>
              <a:t>an error </a:t>
            </a:r>
            <a:r>
              <a:rPr sz="1200" spc="-5" dirty="0">
                <a:latin typeface="Times New Roman"/>
                <a:cs typeface="Times New Roman"/>
              </a:rPr>
              <a:t>detector as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2.69.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7100" y="4298441"/>
            <a:ext cx="6682105" cy="266675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algn="l">
              <a:lnSpc>
                <a:spcPct val="95700"/>
              </a:lnSpc>
              <a:spcBef>
                <a:spcPts val="165"/>
              </a:spcBef>
            </a:pPr>
            <a:r>
              <a:rPr sz="1400" spc="-15" dirty="0">
                <a:latin typeface="Times New Roman"/>
                <a:cs typeface="Times New Roman"/>
              </a:rPr>
              <a:t>One </a:t>
            </a:r>
            <a:r>
              <a:rPr sz="1400" spc="-10" dirty="0">
                <a:latin typeface="Times New Roman"/>
                <a:cs typeface="Times New Roman"/>
              </a:rPr>
              <a:t>variable </a:t>
            </a:r>
            <a:r>
              <a:rPr sz="1400" dirty="0">
                <a:latin typeface="Times New Roman"/>
                <a:cs typeface="Times New Roman"/>
              </a:rPr>
              <a:t>arm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used for </a:t>
            </a:r>
            <a:r>
              <a:rPr sz="1400" spc="-5" dirty="0">
                <a:latin typeface="Times New Roman"/>
                <a:cs typeface="Times New Roman"/>
              </a:rPr>
              <a:t>setting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reference position </a:t>
            </a:r>
            <a:r>
              <a:rPr sz="1400" spc="5" dirty="0">
                <a:latin typeface="Times New Roman"/>
                <a:cs typeface="Times New Roman"/>
              </a:rPr>
              <a:t>or </a:t>
            </a:r>
            <a:r>
              <a:rPr sz="1400" spc="-5" dirty="0">
                <a:latin typeface="Times New Roman"/>
                <a:cs typeface="Times New Roman"/>
              </a:rPr>
              <a:t>desired </a:t>
            </a:r>
            <a:r>
              <a:rPr sz="1400" spc="-10" dirty="0">
                <a:latin typeface="Times New Roman"/>
                <a:cs typeface="Times New Roman"/>
              </a:rPr>
              <a:t>position. The second  variable </a:t>
            </a:r>
            <a:r>
              <a:rPr sz="1400" dirty="0">
                <a:latin typeface="Times New Roman"/>
                <a:cs typeface="Times New Roman"/>
              </a:rPr>
              <a:t>arm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connected to </a:t>
            </a:r>
            <a:r>
              <a:rPr sz="1400" spc="-10" dirty="0">
                <a:latin typeface="Times New Roman"/>
                <a:cs typeface="Times New Roman"/>
              </a:rPr>
              <a:t>the load. </a:t>
            </a:r>
            <a:r>
              <a:rPr sz="1400" dirty="0">
                <a:latin typeface="Times New Roman"/>
                <a:cs typeface="Times New Roman"/>
              </a:rPr>
              <a:t>When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load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same as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reference  position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voltage applied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amplifier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zero. If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position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the load </a:t>
            </a:r>
            <a:r>
              <a:rPr sz="1400" spc="-5" dirty="0">
                <a:latin typeface="Times New Roman"/>
                <a:cs typeface="Times New Roman"/>
              </a:rPr>
              <a:t>changes,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voltage </a:t>
            </a:r>
            <a:r>
              <a:rPr sz="1400" spc="-5" dirty="0">
                <a:latin typeface="Times New Roman"/>
                <a:cs typeface="Times New Roman"/>
              </a:rPr>
              <a:t>between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two </a:t>
            </a:r>
            <a:r>
              <a:rPr sz="1400" spc="-15" dirty="0">
                <a:latin typeface="Times New Roman"/>
                <a:cs typeface="Times New Roman"/>
              </a:rPr>
              <a:t>movable </a:t>
            </a:r>
            <a:r>
              <a:rPr sz="1400" spc="-5" dirty="0">
                <a:latin typeface="Times New Roman"/>
                <a:cs typeface="Times New Roman"/>
              </a:rPr>
              <a:t>terminals </a:t>
            </a:r>
            <a:r>
              <a:rPr sz="1400" spc="-10" dirty="0">
                <a:latin typeface="Times New Roman"/>
                <a:cs typeface="Times New Roman"/>
              </a:rPr>
              <a:t>will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non zero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will be </a:t>
            </a:r>
            <a:r>
              <a:rPr sz="1400" spc="-10" dirty="0">
                <a:latin typeface="Times New Roman"/>
                <a:cs typeface="Times New Roman"/>
              </a:rPr>
              <a:t>applied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amplifier. </a:t>
            </a:r>
            <a:r>
              <a:rPr sz="1400" spc="-10" dirty="0">
                <a:latin typeface="Times New Roman"/>
                <a:cs typeface="Times New Roman"/>
              </a:rPr>
              <a:t>Either </a:t>
            </a:r>
            <a:r>
              <a:rPr sz="1400" spc="-5" dirty="0">
                <a:latin typeface="Times New Roman"/>
                <a:cs typeface="Times New Roman"/>
              </a:rPr>
              <a:t>positive or </a:t>
            </a:r>
            <a:r>
              <a:rPr sz="1400" spc="-10" dirty="0">
                <a:latin typeface="Times New Roman"/>
                <a:cs typeface="Times New Roman"/>
              </a:rPr>
              <a:t>negative </a:t>
            </a:r>
            <a:r>
              <a:rPr sz="1400" spc="-5" dirty="0">
                <a:latin typeface="Times New Roman"/>
                <a:cs typeface="Times New Roman"/>
              </a:rPr>
              <a:t>errors can be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detected.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150"/>
              </a:spcBef>
            </a:pPr>
            <a:r>
              <a:rPr sz="1400" b="1" spc="-5" dirty="0">
                <a:latin typeface="Times New Roman"/>
                <a:cs typeface="Times New Roman"/>
              </a:rPr>
              <a:t>5- </a:t>
            </a:r>
            <a:r>
              <a:rPr sz="1400" b="1" spc="-10" dirty="0">
                <a:latin typeface="Times New Roman"/>
                <a:cs typeface="Times New Roman"/>
              </a:rPr>
              <a:t>Stepper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Motors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2700" marR="6350" algn="l">
              <a:lnSpc>
                <a:spcPct val="96100"/>
              </a:lnSpc>
            </a:pPr>
            <a:r>
              <a:rPr sz="1400" spc="-10" dirty="0">
                <a:latin typeface="Times New Roman"/>
                <a:cs typeface="Times New Roman"/>
              </a:rPr>
              <a:t>These motors are also </a:t>
            </a:r>
            <a:r>
              <a:rPr sz="1400" spc="-5" dirty="0">
                <a:latin typeface="Times New Roman"/>
                <a:cs typeface="Times New Roman"/>
              </a:rPr>
              <a:t>called as </a:t>
            </a:r>
            <a:r>
              <a:rPr sz="1400" dirty="0">
                <a:latin typeface="Times New Roman"/>
                <a:cs typeface="Times New Roman"/>
              </a:rPr>
              <a:t>stepping </a:t>
            </a:r>
            <a:r>
              <a:rPr sz="1400" spc="-10" dirty="0">
                <a:latin typeface="Times New Roman"/>
                <a:cs typeface="Times New Roman"/>
              </a:rPr>
              <a:t>motors </a:t>
            </a:r>
            <a:r>
              <a:rPr sz="1400" spc="5" dirty="0">
                <a:latin typeface="Times New Roman"/>
                <a:cs typeface="Times New Roman"/>
              </a:rPr>
              <a:t>or </a:t>
            </a:r>
            <a:r>
              <a:rPr sz="1400" spc="-5" dirty="0">
                <a:latin typeface="Times New Roman"/>
                <a:cs typeface="Times New Roman"/>
              </a:rPr>
              <a:t>simply </a:t>
            </a:r>
            <a:r>
              <a:rPr sz="1400" spc="10" dirty="0">
                <a:latin typeface="Times New Roman"/>
                <a:cs typeface="Times New Roman"/>
              </a:rPr>
              <a:t>step </a:t>
            </a:r>
            <a:r>
              <a:rPr sz="1400" spc="-10" dirty="0">
                <a:latin typeface="Times New Roman"/>
                <a:cs typeface="Times New Roman"/>
              </a:rPr>
              <a:t>motors. This motor </a:t>
            </a:r>
            <a:r>
              <a:rPr sz="1400" spc="-5" dirty="0">
                <a:latin typeface="Times New Roman"/>
                <a:cs typeface="Times New Roman"/>
              </a:rPr>
              <a:t>can </a:t>
            </a:r>
            <a:r>
              <a:rPr sz="1400" spc="5" dirty="0">
                <a:latin typeface="Times New Roman"/>
                <a:cs typeface="Times New Roman"/>
              </a:rPr>
              <a:t>be  </a:t>
            </a:r>
            <a:r>
              <a:rPr sz="1400" spc="-5" dirty="0">
                <a:latin typeface="Times New Roman"/>
                <a:cs typeface="Times New Roman"/>
              </a:rPr>
              <a:t>considered as an </a:t>
            </a:r>
            <a:r>
              <a:rPr sz="1400" spc="-10" dirty="0">
                <a:latin typeface="Times New Roman"/>
                <a:cs typeface="Times New Roman"/>
              </a:rPr>
              <a:t>electromagnetic </a:t>
            </a:r>
            <a:r>
              <a:rPr sz="1400" spc="-5" dirty="0">
                <a:latin typeface="Times New Roman"/>
                <a:cs typeface="Times New Roman"/>
              </a:rPr>
              <a:t>incremental actuator which </a:t>
            </a:r>
            <a:r>
              <a:rPr sz="1400" spc="-10" dirty="0">
                <a:latin typeface="Times New Roman"/>
                <a:cs typeface="Times New Roman"/>
              </a:rPr>
              <a:t>converts </a:t>
            </a:r>
            <a:r>
              <a:rPr sz="1400" spc="-5" dirty="0">
                <a:latin typeface="Times New Roman"/>
                <a:cs typeface="Times New Roman"/>
              </a:rPr>
              <a:t>electrical </a:t>
            </a:r>
            <a:r>
              <a:rPr sz="1400" dirty="0">
                <a:latin typeface="Times New Roman"/>
                <a:cs typeface="Times New Roman"/>
              </a:rPr>
              <a:t>pulses </a:t>
            </a:r>
            <a:r>
              <a:rPr sz="1400" spc="-20" dirty="0">
                <a:latin typeface="Times New Roman"/>
                <a:cs typeface="Times New Roman"/>
              </a:rPr>
              <a:t>into  </a:t>
            </a:r>
            <a:r>
              <a:rPr sz="1400" spc="-5" dirty="0">
                <a:latin typeface="Times New Roman"/>
                <a:cs typeface="Times New Roman"/>
              </a:rPr>
              <a:t>mechanical rotation. Stepper </a:t>
            </a:r>
            <a:r>
              <a:rPr sz="1400" spc="-10" dirty="0">
                <a:latin typeface="Times New Roman"/>
                <a:cs typeface="Times New Roman"/>
              </a:rPr>
              <a:t>motors are </a:t>
            </a:r>
            <a:r>
              <a:rPr sz="1400" spc="-5" dirty="0">
                <a:latin typeface="Times New Roman"/>
                <a:cs typeface="Times New Roman"/>
              </a:rPr>
              <a:t>used in digitally controlled position </a:t>
            </a:r>
            <a:r>
              <a:rPr sz="1400" dirty="0">
                <a:latin typeface="Times New Roman"/>
                <a:cs typeface="Times New Roman"/>
              </a:rPr>
              <a:t>control </a:t>
            </a:r>
            <a:r>
              <a:rPr sz="1400" spc="-10" dirty="0">
                <a:latin typeface="Times New Roman"/>
                <a:cs typeface="Times New Roman"/>
              </a:rPr>
              <a:t>systems.  The input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train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pulses. </a:t>
            </a:r>
            <a:r>
              <a:rPr sz="1400" spc="-15" dirty="0">
                <a:latin typeface="Times New Roman"/>
                <a:cs typeface="Times New Roman"/>
              </a:rPr>
              <a:t>One </a:t>
            </a:r>
            <a:r>
              <a:rPr sz="1400" spc="-5" dirty="0">
                <a:latin typeface="Times New Roman"/>
                <a:cs typeface="Times New Roman"/>
              </a:rPr>
              <a:t>advantage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stepper </a:t>
            </a:r>
            <a:r>
              <a:rPr sz="1400" spc="-10" dirty="0">
                <a:latin typeface="Times New Roman"/>
                <a:cs typeface="Times New Roman"/>
              </a:rPr>
              <a:t>motor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2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does </a:t>
            </a:r>
            <a:r>
              <a:rPr sz="1400" spc="-15" dirty="0">
                <a:latin typeface="Times New Roman"/>
                <a:cs typeface="Times New Roman"/>
              </a:rPr>
              <a:t>not </a:t>
            </a:r>
            <a:r>
              <a:rPr sz="1400" spc="-5" dirty="0">
                <a:latin typeface="Times New Roman"/>
                <a:cs typeface="Times New Roman"/>
              </a:rPr>
              <a:t>require  position </a:t>
            </a:r>
            <a:r>
              <a:rPr sz="1400" spc="5" dirty="0">
                <a:latin typeface="Times New Roman"/>
                <a:cs typeface="Times New Roman"/>
              </a:rPr>
              <a:t>or </a:t>
            </a:r>
            <a:r>
              <a:rPr sz="1400" spc="-5" dirty="0">
                <a:latin typeface="Times New Roman"/>
                <a:cs typeface="Times New Roman"/>
              </a:rPr>
              <a:t>speed </a:t>
            </a:r>
            <a:r>
              <a:rPr sz="1400" spc="-10" dirty="0">
                <a:latin typeface="Times New Roman"/>
                <a:cs typeface="Times New Roman"/>
              </a:rPr>
              <a:t>sensors, </a:t>
            </a:r>
            <a:r>
              <a:rPr sz="1400" spc="-5" dirty="0">
                <a:latin typeface="Times New Roman"/>
                <a:cs typeface="Times New Roman"/>
              </a:rPr>
              <a:t>as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information </a:t>
            </a:r>
            <a:r>
              <a:rPr sz="1400" dirty="0">
                <a:latin typeface="Times New Roman"/>
                <a:cs typeface="Times New Roman"/>
              </a:rPr>
              <a:t>can </a:t>
            </a:r>
            <a:r>
              <a:rPr sz="1400" spc="-5" dirty="0">
                <a:latin typeface="Times New Roman"/>
                <a:cs typeface="Times New Roman"/>
              </a:rPr>
              <a:t>be directly obtained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counting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input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6904990"/>
            <a:ext cx="51117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pulses.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7965" y="6929373"/>
            <a:ext cx="6005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Stepper motor requires sequencers </a:t>
            </a:r>
            <a:r>
              <a:rPr sz="1200" spc="5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driver </a:t>
            </a:r>
            <a:r>
              <a:rPr sz="1200" dirty="0">
                <a:latin typeface="Times New Roman"/>
                <a:cs typeface="Times New Roman"/>
              </a:rPr>
              <a:t>to operate. </a:t>
            </a:r>
            <a:r>
              <a:rPr sz="1200" spc="-5" dirty="0">
                <a:latin typeface="Times New Roman"/>
                <a:cs typeface="Times New Roman"/>
              </a:rPr>
              <a:t>Sequencer </a:t>
            </a:r>
            <a:r>
              <a:rPr sz="1200" dirty="0">
                <a:latin typeface="Times New Roman"/>
                <a:cs typeface="Times New Roman"/>
              </a:rPr>
              <a:t>generates </a:t>
            </a:r>
            <a:r>
              <a:rPr sz="1200" spc="-5" dirty="0">
                <a:latin typeface="Times New Roman"/>
                <a:cs typeface="Times New Roman"/>
              </a:rPr>
              <a:t>sequence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for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100" y="7109205"/>
            <a:ext cx="6676390" cy="38290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370"/>
              </a:lnSpc>
              <a:spcBef>
                <a:spcPts val="204"/>
              </a:spcBef>
            </a:pPr>
            <a:r>
              <a:rPr sz="1200" spc="-10" dirty="0">
                <a:latin typeface="Times New Roman"/>
                <a:cs typeface="Times New Roman"/>
              </a:rPr>
              <a:t>switching </a:t>
            </a:r>
            <a:r>
              <a:rPr sz="120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determines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direction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rotation </a:t>
            </a:r>
            <a:r>
              <a:rPr sz="1200" spc="-10" dirty="0">
                <a:latin typeface="Times New Roman"/>
                <a:cs typeface="Times New Roman"/>
              </a:rPr>
              <a:t>and mode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operation. </a:t>
            </a:r>
            <a:r>
              <a:rPr sz="1200" spc="-5" dirty="0">
                <a:latin typeface="Times New Roman"/>
                <a:cs typeface="Times New Roman"/>
              </a:rPr>
              <a:t>Driver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required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change </a:t>
            </a:r>
            <a:r>
              <a:rPr sz="1200" spc="5" dirty="0">
                <a:latin typeface="Times New Roman"/>
                <a:cs typeface="Times New Roman"/>
              </a:rPr>
              <a:t>the  </a:t>
            </a:r>
            <a:r>
              <a:rPr sz="1200" dirty="0">
                <a:latin typeface="Times New Roman"/>
                <a:cs typeface="Times New Roman"/>
              </a:rPr>
              <a:t>flux </a:t>
            </a:r>
            <a:r>
              <a:rPr sz="1200" spc="-5" dirty="0">
                <a:latin typeface="Times New Roman"/>
                <a:cs typeface="Times New Roman"/>
              </a:rPr>
              <a:t>direction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phase windings. </a:t>
            </a:r>
            <a:r>
              <a:rPr sz="1200" spc="-10" dirty="0">
                <a:latin typeface="Times New Roman"/>
                <a:cs typeface="Times New Roman"/>
              </a:rPr>
              <a:t>The block </a:t>
            </a:r>
            <a:r>
              <a:rPr sz="1200" dirty="0">
                <a:latin typeface="Times New Roman"/>
                <a:cs typeface="Times New Roman"/>
              </a:rPr>
              <a:t>diagram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stepper </a:t>
            </a:r>
            <a:r>
              <a:rPr sz="1200" spc="-5" dirty="0">
                <a:latin typeface="Times New Roman"/>
                <a:cs typeface="Times New Roman"/>
              </a:rPr>
              <a:t>motor 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Figure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2.1.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4209" y="681487"/>
            <a:ext cx="1447800" cy="159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5378" y="992761"/>
            <a:ext cx="712450" cy="2834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7465" y="1393396"/>
            <a:ext cx="1465071" cy="286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80898" y="2455332"/>
            <a:ext cx="3036084" cy="1774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1950" y="7600177"/>
            <a:ext cx="4162425" cy="17619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51075" y="9543109"/>
            <a:ext cx="3171825" cy="180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43</a:t>
            </a:fld>
            <a:endParaRPr spc="30" dirty="0"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89269" y="4784470"/>
            <a:ext cx="2742035" cy="123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02498" y="7508297"/>
            <a:ext cx="914251" cy="7539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2729" y="9046844"/>
            <a:ext cx="1374946" cy="723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3907" y="8240188"/>
            <a:ext cx="1376310" cy="6774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7100" y="868426"/>
            <a:ext cx="923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Lecture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seven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7322" y="844042"/>
            <a:ext cx="167513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Time domain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analysis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100" y="6170421"/>
            <a:ext cx="6678930" cy="2424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latin typeface="Times New Roman"/>
                <a:cs typeface="Times New Roman"/>
              </a:rPr>
              <a:t>singularity functions: </a:t>
            </a:r>
            <a:r>
              <a:rPr sz="1600" b="1" spc="-10" dirty="0">
                <a:latin typeface="Times New Roman"/>
                <a:cs typeface="Times New Roman"/>
              </a:rPr>
              <a:t>steps, ramps, </a:t>
            </a:r>
            <a:r>
              <a:rPr sz="1600" b="1" dirty="0">
                <a:latin typeface="Times New Roman"/>
                <a:cs typeface="Times New Roman"/>
              </a:rPr>
              <a:t>and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impulses</a:t>
            </a:r>
            <a:endParaRPr sz="16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800"/>
              </a:lnSpc>
              <a:spcBef>
                <a:spcPts val="1210"/>
              </a:spcBef>
            </a:pPr>
            <a:r>
              <a:rPr sz="1400" dirty="0">
                <a:latin typeface="Times New Roman"/>
                <a:cs typeface="Times New Roman"/>
              </a:rPr>
              <a:t>In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study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control </a:t>
            </a:r>
            <a:r>
              <a:rPr sz="1400" spc="-10" dirty="0">
                <a:latin typeface="Times New Roman"/>
                <a:cs typeface="Times New Roman"/>
              </a:rPr>
              <a:t>systems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equations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spc="-5" dirty="0">
                <a:latin typeface="Times New Roman"/>
                <a:cs typeface="Times New Roman"/>
              </a:rPr>
              <a:t>describe </a:t>
            </a:r>
            <a:r>
              <a:rPr sz="1400" spc="-15" dirty="0">
                <a:latin typeface="Times New Roman"/>
                <a:cs typeface="Times New Roman"/>
              </a:rPr>
              <a:t>them,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particular family </a:t>
            </a:r>
            <a:r>
              <a:rPr sz="1400" spc="15" dirty="0">
                <a:latin typeface="Times New Roman"/>
                <a:cs typeface="Times New Roman"/>
              </a:rPr>
              <a:t>of  </a:t>
            </a:r>
            <a:r>
              <a:rPr sz="1400" spc="-10" dirty="0">
                <a:latin typeface="Times New Roman"/>
                <a:cs typeface="Times New Roman"/>
              </a:rPr>
              <a:t>functions </a:t>
            </a:r>
            <a:r>
              <a:rPr sz="1400" spc="-5" dirty="0">
                <a:latin typeface="Times New Roman"/>
                <a:cs typeface="Times New Roman"/>
              </a:rPr>
              <a:t>called </a:t>
            </a:r>
            <a:r>
              <a:rPr sz="1400" i="1" spc="-5" dirty="0">
                <a:latin typeface="Times New Roman"/>
                <a:cs typeface="Times New Roman"/>
              </a:rPr>
              <a:t>singularity functions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used </a:t>
            </a:r>
            <a:r>
              <a:rPr sz="1400" spc="-10" dirty="0">
                <a:latin typeface="Times New Roman"/>
                <a:cs typeface="Times New Roman"/>
              </a:rPr>
              <a:t>extensively. </a:t>
            </a:r>
            <a:r>
              <a:rPr sz="1400" spc="-5" dirty="0">
                <a:latin typeface="Times New Roman"/>
                <a:cs typeface="Times New Roman"/>
              </a:rPr>
              <a:t>Each </a:t>
            </a:r>
            <a:r>
              <a:rPr sz="1400" spc="-10" dirty="0">
                <a:latin typeface="Times New Roman"/>
                <a:cs typeface="Times New Roman"/>
              </a:rPr>
              <a:t>member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this </a:t>
            </a:r>
            <a:r>
              <a:rPr sz="1400" spc="-10" dirty="0">
                <a:latin typeface="Times New Roman"/>
                <a:cs typeface="Times New Roman"/>
              </a:rPr>
              <a:t>family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3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related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others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15" dirty="0">
                <a:latin typeface="Times New Roman"/>
                <a:cs typeface="Times New Roman"/>
              </a:rPr>
              <a:t>one </a:t>
            </a:r>
            <a:r>
              <a:rPr sz="1400" spc="-5" dirty="0">
                <a:latin typeface="Times New Roman"/>
                <a:cs typeface="Times New Roman"/>
              </a:rPr>
              <a:t>or </a:t>
            </a:r>
            <a:r>
              <a:rPr sz="1400" spc="-20" dirty="0">
                <a:latin typeface="Times New Roman"/>
                <a:cs typeface="Times New Roman"/>
              </a:rPr>
              <a:t>more </a:t>
            </a:r>
            <a:r>
              <a:rPr sz="1400" spc="-10" dirty="0">
                <a:latin typeface="Times New Roman"/>
                <a:cs typeface="Times New Roman"/>
              </a:rPr>
              <a:t>integrations </a:t>
            </a:r>
            <a:r>
              <a:rPr sz="1400" spc="-5" dirty="0">
                <a:latin typeface="Times New Roman"/>
                <a:cs typeface="Times New Roman"/>
              </a:rPr>
              <a:t>or </a:t>
            </a:r>
            <a:r>
              <a:rPr sz="1400" spc="-10" dirty="0">
                <a:latin typeface="Times New Roman"/>
                <a:cs typeface="Times New Roman"/>
              </a:rPr>
              <a:t>differentiations.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three </a:t>
            </a:r>
            <a:r>
              <a:rPr sz="1400" spc="-15" dirty="0">
                <a:latin typeface="Times New Roman"/>
                <a:cs typeface="Times New Roman"/>
              </a:rPr>
              <a:t>most </a:t>
            </a:r>
            <a:r>
              <a:rPr sz="1400" spc="-5" dirty="0">
                <a:latin typeface="Times New Roman"/>
                <a:cs typeface="Times New Roman"/>
              </a:rPr>
              <a:t>widely  </a:t>
            </a:r>
            <a:r>
              <a:rPr sz="1400" spc="-10" dirty="0">
                <a:latin typeface="Times New Roman"/>
                <a:cs typeface="Times New Roman"/>
              </a:rPr>
              <a:t>used </a:t>
            </a:r>
            <a:r>
              <a:rPr sz="1400" spc="-5" dirty="0">
                <a:latin typeface="Times New Roman"/>
                <a:cs typeface="Times New Roman"/>
              </a:rPr>
              <a:t>singularity </a:t>
            </a:r>
            <a:r>
              <a:rPr sz="1400" spc="-10" dirty="0">
                <a:latin typeface="Times New Roman"/>
                <a:cs typeface="Times New Roman"/>
              </a:rPr>
              <a:t>functions are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unit </a:t>
            </a:r>
            <a:r>
              <a:rPr sz="1400" i="1" spc="-5" dirty="0">
                <a:latin typeface="Times New Roman"/>
                <a:cs typeface="Times New Roman"/>
              </a:rPr>
              <a:t>step,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i="1" dirty="0">
                <a:latin typeface="Times New Roman"/>
                <a:cs typeface="Times New Roman"/>
              </a:rPr>
              <a:t>unit </a:t>
            </a:r>
            <a:r>
              <a:rPr sz="1400" i="1" spc="-5" dirty="0">
                <a:latin typeface="Times New Roman"/>
                <a:cs typeface="Times New Roman"/>
              </a:rPr>
              <a:t>impulse,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i="1" spc="-5" dirty="0">
                <a:latin typeface="Times New Roman"/>
                <a:cs typeface="Times New Roman"/>
              </a:rPr>
              <a:t>unit</a:t>
            </a:r>
            <a:r>
              <a:rPr sz="1400" i="1" spc="28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ramp.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325"/>
              </a:spcBef>
            </a:pPr>
            <a:r>
              <a:rPr sz="1200" b="1" dirty="0">
                <a:latin typeface="Arial"/>
                <a:cs typeface="Arial"/>
              </a:rPr>
              <a:t>1-A </a:t>
            </a:r>
            <a:r>
              <a:rPr sz="1200" b="1" spc="-5" dirty="0">
                <a:latin typeface="Times New Roman"/>
                <a:cs typeface="Times New Roman"/>
              </a:rPr>
              <a:t>unit </a:t>
            </a:r>
            <a:r>
              <a:rPr sz="1200" b="1" spc="-10" dirty="0">
                <a:latin typeface="Times New Roman"/>
                <a:cs typeface="Times New Roman"/>
              </a:rPr>
              <a:t>impulse </a:t>
            </a:r>
            <a:r>
              <a:rPr sz="1200" b="1" spc="-5" dirty="0">
                <a:latin typeface="Times New Roman"/>
                <a:cs typeface="Times New Roman"/>
              </a:rPr>
              <a:t>function </a:t>
            </a:r>
            <a:r>
              <a:rPr sz="1000" dirty="0">
                <a:latin typeface="Arial"/>
                <a:cs typeface="Arial"/>
              </a:rPr>
              <a:t>δ </a:t>
            </a:r>
            <a:r>
              <a:rPr sz="1200" b="1" i="1" dirty="0">
                <a:latin typeface="Times New Roman"/>
                <a:cs typeface="Times New Roman"/>
              </a:rPr>
              <a:t>( t ) </a:t>
            </a:r>
            <a:r>
              <a:rPr sz="1200" spc="-1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defined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</a:p>
          <a:p>
            <a:pPr algn="l">
              <a:lnSpc>
                <a:spcPct val="100000"/>
              </a:lnSpc>
              <a:spcBef>
                <a:spcPts val="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469900" algn="l">
              <a:lnSpc>
                <a:spcPct val="100000"/>
              </a:lnSpc>
            </a:pPr>
            <a:r>
              <a:rPr sz="1050" i="1" spc="-10" dirty="0">
                <a:latin typeface="Times New Roman"/>
                <a:cs typeface="Times New Roman"/>
              </a:rPr>
              <a:t>f(t) </a:t>
            </a:r>
            <a:r>
              <a:rPr sz="800" spc="-5" dirty="0">
                <a:latin typeface="Arial"/>
                <a:cs typeface="Arial"/>
              </a:rPr>
              <a:t>= </a:t>
            </a:r>
            <a:r>
              <a:rPr sz="1000" spc="5" dirty="0">
                <a:latin typeface="Arial"/>
                <a:cs typeface="Arial"/>
              </a:rPr>
              <a:t>A </a:t>
            </a:r>
            <a:r>
              <a:rPr sz="1000" dirty="0">
                <a:latin typeface="Arial"/>
                <a:cs typeface="Arial"/>
              </a:rPr>
              <a:t>δ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(t).</a:t>
            </a:r>
            <a:endParaRPr sz="10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sz="1150" dirty="0">
              <a:latin typeface="Times New Roman"/>
              <a:cs typeface="Times New Roman"/>
            </a:endParaRPr>
          </a:p>
          <a:p>
            <a:pPr marL="12700" algn="l">
              <a:lnSpc>
                <a:spcPts val="1410"/>
              </a:lnSpc>
              <a:spcBef>
                <a:spcPts val="5"/>
              </a:spcBef>
            </a:pPr>
            <a:r>
              <a:rPr sz="1200" b="1" dirty="0">
                <a:latin typeface="Arial"/>
                <a:cs typeface="Arial"/>
              </a:rPr>
              <a:t>2-A </a:t>
            </a:r>
            <a:r>
              <a:rPr sz="1200" b="1" spc="-5" dirty="0">
                <a:latin typeface="Times New Roman"/>
                <a:cs typeface="Times New Roman"/>
              </a:rPr>
              <a:t>unit step </a:t>
            </a:r>
            <a:r>
              <a:rPr sz="1200" b="1" spc="-10" dirty="0">
                <a:latin typeface="Times New Roman"/>
                <a:cs typeface="Times New Roman"/>
              </a:rPr>
              <a:t>function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defined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by</a:t>
            </a:r>
          </a:p>
          <a:p>
            <a:pPr marL="12700" algn="l">
              <a:lnSpc>
                <a:spcPts val="1230"/>
              </a:lnSpc>
            </a:pPr>
            <a:r>
              <a:rPr sz="1050" i="1" spc="-10" dirty="0">
                <a:latin typeface="Times New Roman"/>
                <a:cs typeface="Times New Roman"/>
              </a:rPr>
              <a:t>f(t) </a:t>
            </a:r>
            <a:r>
              <a:rPr sz="800" spc="-5" dirty="0">
                <a:latin typeface="Arial"/>
                <a:cs typeface="Arial"/>
              </a:rPr>
              <a:t>= </a:t>
            </a:r>
            <a:r>
              <a:rPr sz="1050" i="1" dirty="0">
                <a:latin typeface="Times New Roman"/>
                <a:cs typeface="Times New Roman"/>
              </a:rPr>
              <a:t>Au (t). </a:t>
            </a:r>
            <a:r>
              <a:rPr sz="1000" dirty="0">
                <a:latin typeface="Times New Roman"/>
                <a:cs typeface="Times New Roman"/>
              </a:rPr>
              <a:t>If </a:t>
            </a:r>
            <a:r>
              <a:rPr sz="1000" spc="5" dirty="0">
                <a:latin typeface="Times New Roman"/>
                <a:cs typeface="Times New Roman"/>
              </a:rPr>
              <a:t>A </a:t>
            </a:r>
            <a:r>
              <a:rPr sz="800" spc="-5" dirty="0">
                <a:latin typeface="Arial"/>
                <a:cs typeface="Arial"/>
              </a:rPr>
              <a:t>= </a:t>
            </a:r>
            <a:r>
              <a:rPr sz="1000" dirty="0">
                <a:latin typeface="Times New Roman"/>
                <a:cs typeface="Times New Roman"/>
              </a:rPr>
              <a:t>1, it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called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50" i="1" spc="-5" dirty="0">
                <a:latin typeface="Times New Roman"/>
                <a:cs typeface="Times New Roman"/>
              </a:rPr>
              <a:t>unit </a:t>
            </a:r>
            <a:r>
              <a:rPr sz="1050" i="1" dirty="0">
                <a:latin typeface="Times New Roman"/>
                <a:cs typeface="Times New Roman"/>
              </a:rPr>
              <a:t>step</a:t>
            </a:r>
            <a:r>
              <a:rPr sz="1050" i="1" spc="-25" dirty="0">
                <a:latin typeface="Times New Roman"/>
                <a:cs typeface="Times New Roman"/>
              </a:rPr>
              <a:t> </a:t>
            </a:r>
            <a:r>
              <a:rPr sz="1050" i="1" spc="-5" dirty="0">
                <a:latin typeface="Times New Roman"/>
                <a:cs typeface="Times New Roman"/>
              </a:rPr>
              <a:t>function.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7100" y="9087992"/>
            <a:ext cx="4715510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ts val="1415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2-</a:t>
            </a:r>
            <a:r>
              <a:rPr sz="1200" b="1" dirty="0">
                <a:latin typeface="Arial"/>
                <a:cs typeface="Arial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unit </a:t>
            </a:r>
            <a:r>
              <a:rPr sz="1200" b="1" spc="-15" dirty="0">
                <a:latin typeface="Times New Roman"/>
                <a:cs typeface="Times New Roman"/>
              </a:rPr>
              <a:t>ramp </a:t>
            </a:r>
            <a:r>
              <a:rPr sz="1200" b="1" spc="-5" dirty="0">
                <a:latin typeface="Times New Roman"/>
                <a:cs typeface="Times New Roman"/>
              </a:rPr>
              <a:t>function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integral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unit </a:t>
            </a:r>
            <a:r>
              <a:rPr sz="1200" dirty="0">
                <a:latin typeface="Times New Roman"/>
                <a:cs typeface="Times New Roman"/>
              </a:rPr>
              <a:t>step</a:t>
            </a:r>
            <a:r>
              <a:rPr sz="1200" spc="1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function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l">
              <a:lnSpc>
                <a:spcPts val="139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It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zero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i="1" dirty="0">
                <a:latin typeface="Times New Roman"/>
                <a:cs typeface="Times New Roman"/>
              </a:rPr>
              <a:t>t </a:t>
            </a:r>
            <a:r>
              <a:rPr sz="1200" dirty="0">
                <a:latin typeface="Arial"/>
                <a:cs typeface="Arial"/>
              </a:rPr>
              <a:t>&lt; </a:t>
            </a:r>
            <a:r>
              <a:rPr sz="1200" dirty="0">
                <a:latin typeface="Times New Roman"/>
                <a:cs typeface="Times New Roman"/>
              </a:rPr>
              <a:t>0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uniformly increases </a:t>
            </a:r>
            <a:r>
              <a:rPr sz="1200" dirty="0">
                <a:latin typeface="Times New Roman"/>
                <a:cs typeface="Times New Roman"/>
              </a:rPr>
              <a:t>with a </a:t>
            </a:r>
            <a:r>
              <a:rPr sz="1200" spc="-10" dirty="0">
                <a:latin typeface="Times New Roman"/>
                <a:cs typeface="Times New Roman"/>
              </a:rPr>
              <a:t>slope </a:t>
            </a:r>
            <a:r>
              <a:rPr sz="1200" dirty="0">
                <a:latin typeface="Times New Roman"/>
                <a:cs typeface="Times New Roman"/>
              </a:rPr>
              <a:t>equal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20" dirty="0">
                <a:latin typeface="Times New Roman"/>
                <a:cs typeface="Times New Roman"/>
              </a:rPr>
              <a:t>A. </a:t>
            </a:r>
            <a:r>
              <a:rPr sz="1200" dirty="0">
                <a:latin typeface="Arial"/>
                <a:cs typeface="Arial"/>
              </a:rPr>
              <a:t>It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dirty="0">
                <a:latin typeface="Times New Roman"/>
                <a:cs typeface="Times New Roman"/>
              </a:rPr>
              <a:t>denoted by </a:t>
            </a:r>
            <a:r>
              <a:rPr sz="1200" i="1" dirty="0">
                <a:latin typeface="Arial"/>
                <a:cs typeface="Arial"/>
              </a:rPr>
              <a:t>f </a:t>
            </a:r>
            <a:r>
              <a:rPr sz="1200" i="1" spc="-10" dirty="0">
                <a:latin typeface="Times New Roman"/>
                <a:cs typeface="Times New Roman"/>
              </a:rPr>
              <a:t>(t) </a:t>
            </a:r>
            <a:r>
              <a:rPr sz="1200" dirty="0">
                <a:latin typeface="Arial"/>
                <a:cs typeface="Arial"/>
              </a:rPr>
              <a:t>= </a:t>
            </a:r>
            <a:r>
              <a:rPr sz="1200" i="1" dirty="0">
                <a:latin typeface="Times New Roman"/>
                <a:cs typeface="Times New Roman"/>
              </a:rPr>
              <a:t>At. </a:t>
            </a:r>
            <a:r>
              <a:rPr sz="1200" dirty="0">
                <a:latin typeface="Times New Roman"/>
                <a:cs typeface="Times New Roman"/>
              </a:rPr>
              <a:t>If the </a:t>
            </a:r>
            <a:r>
              <a:rPr sz="1200" spc="-5" dirty="0">
                <a:latin typeface="Times New Roman"/>
                <a:cs typeface="Times New Roman"/>
              </a:rPr>
              <a:t>slope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unity, then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called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i="1" dirty="0">
                <a:latin typeface="Times New Roman"/>
                <a:cs typeface="Times New Roman"/>
              </a:rPr>
              <a:t>unit </a:t>
            </a:r>
            <a:r>
              <a:rPr sz="1200" i="1" spc="-5" dirty="0">
                <a:latin typeface="Times New Roman"/>
                <a:cs typeface="Times New Roman"/>
              </a:rPr>
              <a:t>ramp</a:t>
            </a:r>
            <a:r>
              <a:rPr sz="1200" i="1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signal.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0301" y="1283855"/>
            <a:ext cx="6311209" cy="2547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3391" y="4155234"/>
            <a:ext cx="3086503" cy="17244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44</a:t>
            </a:fld>
            <a:endParaRPr spc="3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8483" y="1047682"/>
            <a:ext cx="1837693" cy="8454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6300" y="511809"/>
            <a:ext cx="5367655" cy="137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140" indent="-167640" algn="l">
              <a:lnSpc>
                <a:spcPts val="1415"/>
              </a:lnSpc>
              <a:spcBef>
                <a:spcPts val="100"/>
              </a:spcBef>
              <a:buSzPct val="114285"/>
              <a:buFont typeface="Times New Roman"/>
              <a:buAutoNum type="arabicPlain" startAt="4"/>
              <a:tabLst>
                <a:tab pos="231140" algn="l"/>
              </a:tabLst>
            </a:pPr>
            <a:r>
              <a:rPr sz="1050" b="1" spc="-5" dirty="0">
                <a:latin typeface="Times New Roman"/>
                <a:cs typeface="Times New Roman"/>
              </a:rPr>
              <a:t>Parabolic</a:t>
            </a:r>
            <a:r>
              <a:rPr sz="1050" b="1" spc="5" dirty="0">
                <a:latin typeface="Times New Roman"/>
                <a:cs typeface="Times New Roman"/>
              </a:rPr>
              <a:t> </a:t>
            </a:r>
            <a:r>
              <a:rPr sz="1050" b="1" spc="-10" dirty="0">
                <a:latin typeface="Times New Roman"/>
                <a:cs typeface="Times New Roman"/>
              </a:rPr>
              <a:t>signal</a:t>
            </a:r>
            <a:endParaRPr sz="1050" dirty="0">
              <a:latin typeface="Times New Roman"/>
              <a:cs typeface="Times New Roman"/>
            </a:endParaRPr>
          </a:p>
          <a:p>
            <a:pPr marL="63500" marR="55880" indent="66675">
              <a:lnSpc>
                <a:spcPct val="95200"/>
              </a:lnSpc>
              <a:spcBef>
                <a:spcPts val="45"/>
              </a:spcBef>
            </a:pPr>
            <a:r>
              <a:rPr sz="1050" dirty="0">
                <a:latin typeface="Times New Roman"/>
                <a:cs typeface="Times New Roman"/>
              </a:rPr>
              <a:t>A </a:t>
            </a:r>
            <a:r>
              <a:rPr sz="1050" spc="-10" dirty="0">
                <a:latin typeface="Times New Roman"/>
                <a:cs typeface="Times New Roman"/>
              </a:rPr>
              <a:t>parabolic </a:t>
            </a:r>
            <a:r>
              <a:rPr sz="1050" dirty="0">
                <a:latin typeface="Times New Roman"/>
                <a:cs typeface="Times New Roman"/>
              </a:rPr>
              <a:t>signal </a:t>
            </a:r>
            <a:r>
              <a:rPr sz="1050" spc="-5" dirty="0">
                <a:latin typeface="Times New Roman"/>
                <a:cs typeface="Times New Roman"/>
              </a:rPr>
              <a:t>is denoted </a:t>
            </a:r>
            <a:r>
              <a:rPr sz="1050" spc="10" dirty="0">
                <a:latin typeface="Times New Roman"/>
                <a:cs typeface="Times New Roman"/>
              </a:rPr>
              <a:t>by </a:t>
            </a:r>
            <a:r>
              <a:rPr sz="1300" i="1" spc="-5" dirty="0">
                <a:latin typeface="Arial"/>
                <a:cs typeface="Arial"/>
              </a:rPr>
              <a:t>f </a:t>
            </a:r>
            <a:r>
              <a:rPr sz="1000" i="1" spc="-5" dirty="0">
                <a:latin typeface="Times New Roman"/>
                <a:cs typeface="Times New Roman"/>
              </a:rPr>
              <a:t>(t) </a:t>
            </a:r>
            <a:r>
              <a:rPr sz="1050" dirty="0">
                <a:latin typeface="Times New Roman"/>
                <a:cs typeface="Times New Roman"/>
              </a:rPr>
              <a:t>= ( A </a:t>
            </a:r>
            <a:r>
              <a:rPr sz="1050" spc="-5" dirty="0">
                <a:latin typeface="Times New Roman"/>
                <a:cs typeface="Times New Roman"/>
              </a:rPr>
              <a:t>t</a:t>
            </a:r>
            <a:r>
              <a:rPr sz="1050" spc="-7" baseline="39682" dirty="0">
                <a:latin typeface="Times New Roman"/>
                <a:cs typeface="Times New Roman"/>
              </a:rPr>
              <a:t>2 </a:t>
            </a:r>
            <a:r>
              <a:rPr sz="1050" dirty="0">
                <a:latin typeface="Times New Roman"/>
                <a:cs typeface="Times New Roman"/>
              </a:rPr>
              <a:t>) </a:t>
            </a:r>
            <a:r>
              <a:rPr sz="1200" dirty="0">
                <a:latin typeface="Arial"/>
                <a:cs typeface="Arial"/>
              </a:rPr>
              <a:t>/ </a:t>
            </a:r>
            <a:r>
              <a:rPr sz="1200" spc="-5" dirty="0">
                <a:latin typeface="Arial"/>
                <a:cs typeface="Arial"/>
              </a:rPr>
              <a:t>2 </a:t>
            </a:r>
            <a:r>
              <a:rPr sz="1050" spc="-10" dirty="0">
                <a:latin typeface="Times New Roman"/>
                <a:cs typeface="Times New Roman"/>
              </a:rPr>
              <a:t>If </a:t>
            </a:r>
            <a:r>
              <a:rPr sz="1050" dirty="0">
                <a:latin typeface="Times New Roman"/>
                <a:cs typeface="Times New Roman"/>
              </a:rPr>
              <a:t>A </a:t>
            </a:r>
            <a:r>
              <a:rPr sz="1050" spc="-5" dirty="0">
                <a:latin typeface="Times New Roman"/>
                <a:cs typeface="Times New Roman"/>
              </a:rPr>
              <a:t>is equal </a:t>
            </a:r>
            <a:r>
              <a:rPr sz="1050" spc="5" dirty="0">
                <a:latin typeface="Times New Roman"/>
                <a:cs typeface="Times New Roman"/>
              </a:rPr>
              <a:t>to </a:t>
            </a:r>
            <a:r>
              <a:rPr sz="1050" spc="-5" dirty="0">
                <a:latin typeface="Times New Roman"/>
                <a:cs typeface="Times New Roman"/>
              </a:rPr>
              <a:t>unity </a:t>
            </a:r>
            <a:r>
              <a:rPr sz="1050" dirty="0">
                <a:latin typeface="Times New Roman"/>
                <a:cs typeface="Times New Roman"/>
              </a:rPr>
              <a:t>then </a:t>
            </a:r>
            <a:r>
              <a:rPr sz="1050" spc="-5" dirty="0">
                <a:latin typeface="Times New Roman"/>
                <a:cs typeface="Times New Roman"/>
              </a:rPr>
              <a:t>it is known </a:t>
            </a:r>
            <a:r>
              <a:rPr sz="1050" spc="5" dirty="0">
                <a:latin typeface="Times New Roman"/>
                <a:cs typeface="Times New Roman"/>
              </a:rPr>
              <a:t>as </a:t>
            </a:r>
            <a:r>
              <a:rPr sz="1050" dirty="0">
                <a:latin typeface="Times New Roman"/>
                <a:cs typeface="Times New Roman"/>
              </a:rPr>
              <a:t>a </a:t>
            </a:r>
            <a:r>
              <a:rPr sz="1000" i="1" dirty="0">
                <a:latin typeface="Times New Roman"/>
                <a:cs typeface="Times New Roman"/>
              </a:rPr>
              <a:t>unit  parabolic</a:t>
            </a:r>
            <a:r>
              <a:rPr sz="1000" i="1" spc="-10" dirty="0">
                <a:latin typeface="Times New Roman"/>
                <a:cs typeface="Times New Roman"/>
              </a:rPr>
              <a:t> </a:t>
            </a:r>
            <a:r>
              <a:rPr sz="1000" i="1" spc="-5" dirty="0">
                <a:latin typeface="Times New Roman"/>
                <a:cs typeface="Times New Roman"/>
              </a:rPr>
              <a:t>signal.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520700" lvl="1" indent="-228600">
              <a:lnSpc>
                <a:spcPct val="100000"/>
              </a:lnSpc>
              <a:buAutoNum type="arabicPeriod"/>
              <a:tabLst>
                <a:tab pos="520065" algn="l"/>
                <a:tab pos="520700" algn="l"/>
              </a:tabLst>
            </a:pPr>
            <a:r>
              <a:rPr sz="1050" b="1" dirty="0">
                <a:latin typeface="Times New Roman"/>
                <a:cs typeface="Times New Roman"/>
              </a:rPr>
              <a:t>Pole-zero</a:t>
            </a:r>
            <a:r>
              <a:rPr sz="1050" b="1" spc="-5" dirty="0">
                <a:latin typeface="Times New Roman"/>
                <a:cs typeface="Times New Roman"/>
              </a:rPr>
              <a:t> </a:t>
            </a:r>
            <a:r>
              <a:rPr sz="1050" b="1" dirty="0">
                <a:latin typeface="Times New Roman"/>
                <a:cs typeface="Times New Roman"/>
              </a:rPr>
              <a:t>form</a:t>
            </a:r>
            <a:endParaRPr sz="10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63500" algn="l">
              <a:lnSpc>
                <a:spcPct val="100000"/>
              </a:lnSpc>
            </a:pPr>
            <a:r>
              <a:rPr sz="1050" spc="-10" dirty="0">
                <a:latin typeface="Times New Roman"/>
                <a:cs typeface="Times New Roman"/>
              </a:rPr>
              <a:t>The </a:t>
            </a:r>
            <a:r>
              <a:rPr sz="1050" spc="-5" dirty="0">
                <a:latin typeface="Times New Roman"/>
                <a:cs typeface="Times New Roman"/>
              </a:rPr>
              <a:t>open </a:t>
            </a:r>
            <a:r>
              <a:rPr sz="1050" spc="5" dirty="0">
                <a:latin typeface="Times New Roman"/>
                <a:cs typeface="Times New Roman"/>
              </a:rPr>
              <a:t>loop </a:t>
            </a:r>
            <a:r>
              <a:rPr sz="1050" spc="-5" dirty="0">
                <a:latin typeface="Times New Roman"/>
                <a:cs typeface="Times New Roman"/>
              </a:rPr>
              <a:t>transfer function </a:t>
            </a:r>
            <a:r>
              <a:rPr sz="1050" spc="-10" dirty="0">
                <a:latin typeface="Times New Roman"/>
                <a:cs typeface="Times New Roman"/>
              </a:rPr>
              <a:t>of </a:t>
            </a:r>
            <a:r>
              <a:rPr sz="1050" dirty="0">
                <a:latin typeface="Times New Roman"/>
                <a:cs typeface="Times New Roman"/>
              </a:rPr>
              <a:t>a system </a:t>
            </a:r>
            <a:r>
              <a:rPr sz="1050" spc="-5" dirty="0">
                <a:latin typeface="Times New Roman"/>
                <a:cs typeface="Times New Roman"/>
              </a:rPr>
              <a:t>is </a:t>
            </a:r>
            <a:r>
              <a:rPr sz="1050" dirty="0">
                <a:latin typeface="Times New Roman"/>
                <a:cs typeface="Times New Roman"/>
              </a:rPr>
              <a:t>represented</a:t>
            </a:r>
            <a:r>
              <a:rPr sz="1050" spc="-35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as:-</a:t>
            </a:r>
            <a:endParaRPr sz="10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4255769"/>
            <a:ext cx="65278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Times New Roman"/>
                <a:cs typeface="Times New Roman"/>
              </a:rPr>
              <a:t>e</a:t>
            </a:r>
            <a:r>
              <a:rPr sz="1400" b="1" spc="-30" dirty="0">
                <a:latin typeface="Times New Roman"/>
                <a:cs typeface="Times New Roman"/>
              </a:rPr>
              <a:t>x</a:t>
            </a:r>
            <a:r>
              <a:rPr sz="1400" b="1" spc="15" dirty="0">
                <a:latin typeface="Times New Roman"/>
                <a:cs typeface="Times New Roman"/>
              </a:rPr>
              <a:t>a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spc="-15" dirty="0">
                <a:latin typeface="Times New Roman"/>
                <a:cs typeface="Times New Roman"/>
              </a:rPr>
              <a:t>p</a:t>
            </a:r>
            <a:r>
              <a:rPr sz="1400" b="1" spc="-5" dirty="0">
                <a:latin typeface="Times New Roman"/>
                <a:cs typeface="Times New Roman"/>
              </a:rPr>
              <a:t>le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567" y="1967265"/>
            <a:ext cx="2598473" cy="2553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341" y="2368797"/>
            <a:ext cx="2743646" cy="28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194" y="2768544"/>
            <a:ext cx="2689596" cy="2707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1433" y="3314669"/>
            <a:ext cx="6514110" cy="8827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7091" y="4526238"/>
            <a:ext cx="5107831" cy="996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6290" y="5813325"/>
            <a:ext cx="5306737" cy="10787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5325" y="7063292"/>
            <a:ext cx="4593160" cy="266175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45</a:t>
            </a:fld>
            <a:endParaRPr spc="3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07222" y="5330707"/>
            <a:ext cx="2199090" cy="1508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45668" y="4916853"/>
            <a:ext cx="3316846" cy="1120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100" y="1368297"/>
            <a:ext cx="4014470" cy="5626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Response </a:t>
            </a:r>
            <a:r>
              <a:rPr sz="1400" b="1" spc="-20" dirty="0">
                <a:latin typeface="Times New Roman"/>
                <a:cs typeface="Times New Roman"/>
              </a:rPr>
              <a:t>of </a:t>
            </a:r>
            <a:r>
              <a:rPr sz="1400" b="1" dirty="0">
                <a:latin typeface="Times New Roman"/>
                <a:cs typeface="Times New Roman"/>
              </a:rPr>
              <a:t>first </a:t>
            </a:r>
            <a:r>
              <a:rPr sz="1400" b="1" spc="-15" dirty="0">
                <a:latin typeface="Times New Roman"/>
                <a:cs typeface="Times New Roman"/>
              </a:rPr>
              <a:t>order </a:t>
            </a:r>
            <a:r>
              <a:rPr sz="1400" b="1" spc="-5" dirty="0">
                <a:latin typeface="Times New Roman"/>
                <a:cs typeface="Times New Roman"/>
              </a:rPr>
              <a:t>system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5" dirty="0">
                <a:latin typeface="Times New Roman"/>
                <a:cs typeface="Times New Roman"/>
              </a:rPr>
              <a:t>a </a:t>
            </a:r>
            <a:r>
              <a:rPr sz="1400" b="1" spc="-15" dirty="0">
                <a:latin typeface="Times New Roman"/>
                <a:cs typeface="Times New Roman"/>
              </a:rPr>
              <a:t>unit </a:t>
            </a:r>
            <a:r>
              <a:rPr sz="1400" b="1" spc="-5" dirty="0">
                <a:latin typeface="Times New Roman"/>
                <a:cs typeface="Times New Roman"/>
              </a:rPr>
              <a:t>step</a:t>
            </a:r>
            <a:r>
              <a:rPr sz="1400" b="1" spc="17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input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  <a:tabLst>
                <a:tab pos="3082925" algn="l"/>
              </a:tabLst>
            </a:pPr>
            <a:r>
              <a:rPr sz="1200" spc="-5" dirty="0">
                <a:latin typeface="Times New Roman"/>
                <a:cs typeface="Times New Roman"/>
              </a:rPr>
              <a:t>Consider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feedback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system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with	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show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Fig.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000" y="6124702"/>
            <a:ext cx="6678930" cy="3171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algn="l">
              <a:lnSpc>
                <a:spcPts val="1885"/>
              </a:lnSpc>
              <a:spcBef>
                <a:spcPts val="105"/>
              </a:spcBef>
            </a:pPr>
            <a:r>
              <a:rPr sz="1600" b="1" i="1" dirty="0">
                <a:latin typeface="Times New Roman"/>
                <a:cs typeface="Times New Roman"/>
              </a:rPr>
              <a:t>2-time </a:t>
            </a:r>
            <a:r>
              <a:rPr sz="1600" b="1" i="1" spc="-5" dirty="0">
                <a:latin typeface="Times New Roman"/>
                <a:cs typeface="Times New Roman"/>
              </a:rPr>
              <a:t>constant </a:t>
            </a:r>
            <a:r>
              <a:rPr sz="1600" b="1" i="1" spc="5" dirty="0">
                <a:latin typeface="Times New Roman"/>
                <a:cs typeface="Times New Roman"/>
              </a:rPr>
              <a:t>of </a:t>
            </a:r>
            <a:r>
              <a:rPr sz="1600" b="1" i="1" dirty="0">
                <a:latin typeface="Times New Roman"/>
                <a:cs typeface="Times New Roman"/>
              </a:rPr>
              <a:t>the</a:t>
            </a:r>
            <a:r>
              <a:rPr sz="1600" b="1" i="1" spc="-45" dirty="0">
                <a:latin typeface="Times New Roman"/>
                <a:cs typeface="Times New Roman"/>
              </a:rPr>
              <a:t> </a:t>
            </a:r>
            <a:r>
              <a:rPr sz="1600" b="1" i="1" spc="-5" dirty="0">
                <a:latin typeface="Times New Roman"/>
                <a:cs typeface="Times New Roman"/>
              </a:rPr>
              <a:t>system.</a:t>
            </a:r>
            <a:endParaRPr sz="1600" dirty="0">
              <a:latin typeface="Times New Roman"/>
              <a:cs typeface="Times New Roman"/>
            </a:endParaRPr>
          </a:p>
          <a:p>
            <a:pPr marL="50800" algn="l">
              <a:lnSpc>
                <a:spcPts val="1185"/>
              </a:lnSpc>
            </a:pPr>
            <a:r>
              <a:rPr sz="1050" spc="-10" dirty="0">
                <a:latin typeface="Times New Roman"/>
                <a:cs typeface="Times New Roman"/>
              </a:rPr>
              <a:t>The </a:t>
            </a:r>
            <a:r>
              <a:rPr sz="1050" dirty="0">
                <a:latin typeface="Times New Roman"/>
                <a:cs typeface="Times New Roman"/>
              </a:rPr>
              <a:t>second </a:t>
            </a:r>
            <a:r>
              <a:rPr sz="1050" spc="-5" dirty="0">
                <a:latin typeface="Times New Roman"/>
                <a:cs typeface="Times New Roman"/>
              </a:rPr>
              <a:t>way </a:t>
            </a:r>
            <a:r>
              <a:rPr sz="1050" spc="5" dirty="0">
                <a:latin typeface="Times New Roman"/>
                <a:cs typeface="Times New Roman"/>
              </a:rPr>
              <a:t>to </a:t>
            </a:r>
            <a:r>
              <a:rPr sz="1050" spc="-5" dirty="0">
                <a:latin typeface="Times New Roman"/>
                <a:cs typeface="Times New Roman"/>
              </a:rPr>
              <a:t>represent transfer unction is time constant.</a:t>
            </a:r>
            <a:endParaRPr sz="1050" dirty="0">
              <a:latin typeface="Times New Roman"/>
              <a:cs typeface="Times New Roman"/>
            </a:endParaRPr>
          </a:p>
          <a:p>
            <a:pPr marL="50800" marR="104775" algn="l">
              <a:lnSpc>
                <a:spcPts val="1610"/>
              </a:lnSpc>
              <a:spcBef>
                <a:spcPts val="75"/>
              </a:spcBef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an exponentially increasing function and </a:t>
            </a:r>
            <a:r>
              <a:rPr sz="1400" spc="-20" dirty="0">
                <a:latin typeface="Times New Roman"/>
                <a:cs typeface="Times New Roman"/>
              </a:rPr>
              <a:t>it </a:t>
            </a:r>
            <a:r>
              <a:rPr sz="1400" spc="-5" dirty="0">
                <a:latin typeface="Times New Roman"/>
                <a:cs typeface="Times New Roman"/>
              </a:rPr>
              <a:t>approaches a </a:t>
            </a:r>
            <a:r>
              <a:rPr sz="1400" spc="-10" dirty="0">
                <a:latin typeface="Times New Roman"/>
                <a:cs typeface="Times New Roman"/>
              </a:rPr>
              <a:t>value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unity as t  </a:t>
            </a:r>
            <a:r>
              <a:rPr sz="1400" spc="-20" dirty="0">
                <a:latin typeface="Times New Roman"/>
                <a:cs typeface="Times New Roman"/>
              </a:rPr>
              <a:t>go </a:t>
            </a:r>
            <a:r>
              <a:rPr sz="1400" spc="-10" dirty="0">
                <a:latin typeface="Times New Roman"/>
                <a:cs typeface="Times New Roman"/>
              </a:rPr>
              <a:t>to </a:t>
            </a:r>
            <a:r>
              <a:rPr sz="1400" spc="-5" dirty="0">
                <a:latin typeface="Times New Roman"/>
                <a:cs typeface="Times New Roman"/>
              </a:rPr>
              <a:t>infinity. At t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τ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spc="-10" dirty="0">
                <a:latin typeface="Times New Roman"/>
                <a:cs typeface="Times New Roman"/>
              </a:rPr>
              <a:t>reaches </a:t>
            </a:r>
            <a:r>
              <a:rPr sz="1400" spc="-5" dirty="0">
                <a:latin typeface="Times New Roman"/>
                <a:cs typeface="Times New Roman"/>
              </a:rPr>
              <a:t>a</a:t>
            </a:r>
            <a:r>
              <a:rPr sz="1400" spc="21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value,</a:t>
            </a:r>
            <a:endParaRPr sz="1400" dirty="0">
              <a:latin typeface="Times New Roman"/>
              <a:cs typeface="Times New Roman"/>
            </a:endParaRPr>
          </a:p>
          <a:p>
            <a:pPr marL="50800" algn="l">
              <a:lnSpc>
                <a:spcPts val="1540"/>
              </a:lnSpc>
            </a:pPr>
            <a:r>
              <a:rPr sz="1400" b="1" spc="-5" dirty="0">
                <a:latin typeface="Times New Roman"/>
                <a:cs typeface="Times New Roman"/>
              </a:rPr>
              <a:t>c(τ) = </a:t>
            </a:r>
            <a:r>
              <a:rPr sz="1400" b="1" spc="-5" dirty="0">
                <a:latin typeface="Arial"/>
                <a:cs typeface="Arial"/>
              </a:rPr>
              <a:t>1 - 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350" b="1" baseline="40123" dirty="0">
                <a:latin typeface="Times New Roman"/>
                <a:cs typeface="Times New Roman"/>
              </a:rPr>
              <a:t>-</a:t>
            </a:r>
            <a:r>
              <a:rPr sz="1350" b="1" baseline="40123" dirty="0">
                <a:latin typeface="Arial"/>
                <a:cs typeface="Arial"/>
              </a:rPr>
              <a:t>l </a:t>
            </a:r>
            <a:r>
              <a:rPr sz="1400" b="1" spc="-5" dirty="0">
                <a:latin typeface="Times New Roman"/>
                <a:cs typeface="Times New Roman"/>
              </a:rPr>
              <a:t>=</a:t>
            </a:r>
            <a:r>
              <a:rPr sz="1400" b="1" spc="-1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0.632</a:t>
            </a:r>
            <a:endParaRPr sz="1400" dirty="0">
              <a:latin typeface="Times New Roman"/>
              <a:cs typeface="Times New Roman"/>
            </a:endParaRPr>
          </a:p>
          <a:p>
            <a:pPr marL="50800" marR="66675" algn="l">
              <a:lnSpc>
                <a:spcPct val="95800"/>
              </a:lnSpc>
              <a:spcBef>
                <a:spcPts val="50"/>
              </a:spcBef>
            </a:pPr>
            <a:r>
              <a:rPr sz="1400" spc="-5" dirty="0">
                <a:latin typeface="Times New Roman"/>
                <a:cs typeface="Times New Roman"/>
              </a:rPr>
              <a:t>which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63.2 percent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steady </a:t>
            </a:r>
            <a:r>
              <a:rPr sz="1400" spc="-10" dirty="0">
                <a:latin typeface="Times New Roman"/>
                <a:cs typeface="Times New Roman"/>
              </a:rPr>
              <a:t>value. This time, </a:t>
            </a:r>
            <a:r>
              <a:rPr sz="1400" b="1" spc="-5" dirty="0">
                <a:latin typeface="Times New Roman"/>
                <a:cs typeface="Times New Roman"/>
              </a:rPr>
              <a:t>τ</a:t>
            </a:r>
            <a:r>
              <a:rPr sz="1400" spc="-5" dirty="0">
                <a:latin typeface="Times New Roman"/>
                <a:cs typeface="Times New Roman"/>
              </a:rPr>
              <a:t>,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known as </a:t>
            </a:r>
            <a:r>
              <a:rPr sz="1400" b="1" spc="-20" dirty="0">
                <a:latin typeface="Times New Roman"/>
                <a:cs typeface="Times New Roman"/>
              </a:rPr>
              <a:t>the </a:t>
            </a:r>
            <a:r>
              <a:rPr sz="1400" b="1" i="1" spc="-5" dirty="0">
                <a:latin typeface="Times New Roman"/>
                <a:cs typeface="Times New Roman"/>
              </a:rPr>
              <a:t>time </a:t>
            </a:r>
            <a:r>
              <a:rPr sz="1400" b="1" i="1" spc="-10" dirty="0">
                <a:latin typeface="Times New Roman"/>
                <a:cs typeface="Times New Roman"/>
              </a:rPr>
              <a:t>constant </a:t>
            </a:r>
            <a:r>
              <a:rPr sz="1400" b="1" i="1" spc="5" dirty="0">
                <a:latin typeface="Times New Roman"/>
                <a:cs typeface="Times New Roman"/>
              </a:rPr>
              <a:t>of </a:t>
            </a:r>
            <a:r>
              <a:rPr sz="1400" b="1" i="1" spc="-10" dirty="0">
                <a:latin typeface="Times New Roman"/>
                <a:cs typeface="Times New Roman"/>
              </a:rPr>
              <a:t>the  </a:t>
            </a:r>
            <a:r>
              <a:rPr sz="1400" b="1" i="1" spc="-5" dirty="0">
                <a:latin typeface="Times New Roman"/>
                <a:cs typeface="Times New Roman"/>
              </a:rPr>
              <a:t>system.</a:t>
            </a:r>
            <a:r>
              <a:rPr sz="1400" spc="-5" dirty="0">
                <a:latin typeface="Times New Roman"/>
                <a:cs typeface="Times New Roman"/>
              </a:rPr>
              <a:t>One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characteristics </a:t>
            </a:r>
            <a:r>
              <a:rPr sz="1400" dirty="0">
                <a:latin typeface="Times New Roman"/>
                <a:cs typeface="Times New Roman"/>
              </a:rPr>
              <a:t>which </a:t>
            </a:r>
            <a:r>
              <a:rPr sz="1400" spc="-5" dirty="0">
                <a:latin typeface="Times New Roman"/>
                <a:cs typeface="Times New Roman"/>
              </a:rPr>
              <a:t>we would </a:t>
            </a:r>
            <a:r>
              <a:rPr sz="1400" spc="-15" dirty="0">
                <a:latin typeface="Times New Roman"/>
                <a:cs typeface="Times New Roman"/>
              </a:rPr>
              <a:t>like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know </a:t>
            </a:r>
            <a:r>
              <a:rPr sz="1400" spc="-5" dirty="0">
                <a:latin typeface="Times New Roman"/>
                <a:cs typeface="Times New Roman"/>
              </a:rPr>
              <a:t>about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its </a:t>
            </a:r>
            <a:r>
              <a:rPr sz="1400" spc="-5" dirty="0">
                <a:latin typeface="Times New Roman"/>
                <a:cs typeface="Times New Roman"/>
              </a:rPr>
              <a:t>speed 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response or </a:t>
            </a:r>
            <a:r>
              <a:rPr sz="1400" spc="-15" dirty="0">
                <a:latin typeface="Times New Roman"/>
                <a:cs typeface="Times New Roman"/>
              </a:rPr>
              <a:t>how fast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approaching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final </a:t>
            </a:r>
            <a:r>
              <a:rPr sz="1400" spc="-10" dirty="0">
                <a:latin typeface="Times New Roman"/>
                <a:cs typeface="Times New Roman"/>
              </a:rPr>
              <a:t>value. The time </a:t>
            </a:r>
            <a:r>
              <a:rPr sz="1400" spc="-5" dirty="0">
                <a:latin typeface="Times New Roman"/>
                <a:cs typeface="Times New Roman"/>
              </a:rPr>
              <a:t>constant </a:t>
            </a:r>
            <a:r>
              <a:rPr sz="1400" b="1" spc="-5" dirty="0">
                <a:latin typeface="Times New Roman"/>
                <a:cs typeface="Times New Roman"/>
              </a:rPr>
              <a:t>τ </a:t>
            </a:r>
            <a:r>
              <a:rPr sz="1400" spc="-20" dirty="0">
                <a:latin typeface="Times New Roman"/>
                <a:cs typeface="Times New Roman"/>
              </a:rPr>
              <a:t>is  </a:t>
            </a:r>
            <a:r>
              <a:rPr sz="1400" spc="-10" dirty="0">
                <a:latin typeface="Times New Roman"/>
                <a:cs typeface="Times New Roman"/>
              </a:rPr>
              <a:t>indicative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this measure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speed of </a:t>
            </a:r>
            <a:r>
              <a:rPr sz="1400" spc="-10" dirty="0">
                <a:latin typeface="Times New Roman"/>
                <a:cs typeface="Times New Roman"/>
              </a:rPr>
              <a:t>response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inversely proportional to </a:t>
            </a:r>
            <a:r>
              <a:rPr sz="1400" spc="-10" dirty="0">
                <a:latin typeface="Times New Roman"/>
                <a:cs typeface="Times New Roman"/>
              </a:rPr>
              <a:t>the time  constant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50800" algn="l">
              <a:lnSpc>
                <a:spcPts val="1889"/>
              </a:lnSpc>
              <a:spcBef>
                <a:spcPts val="5"/>
              </a:spcBef>
            </a:pPr>
            <a:r>
              <a:rPr sz="1600" b="1" spc="-5" dirty="0">
                <a:latin typeface="Times New Roman"/>
                <a:cs typeface="Times New Roman"/>
              </a:rPr>
              <a:t>steady state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error</a:t>
            </a:r>
            <a:endParaRPr sz="1600" dirty="0">
              <a:latin typeface="Times New Roman"/>
              <a:cs typeface="Times New Roman"/>
            </a:endParaRPr>
          </a:p>
          <a:p>
            <a:pPr marL="50800" marR="43180" algn="l">
              <a:lnSpc>
                <a:spcPct val="96400"/>
              </a:lnSpc>
              <a:spcBef>
                <a:spcPts val="25"/>
              </a:spcBef>
            </a:pPr>
            <a:r>
              <a:rPr sz="1400" spc="-10" dirty="0">
                <a:latin typeface="Times New Roman"/>
                <a:cs typeface="Times New Roman"/>
              </a:rPr>
              <a:t>Another important </a:t>
            </a:r>
            <a:r>
              <a:rPr sz="1400" spc="-5" dirty="0">
                <a:latin typeface="Times New Roman"/>
                <a:cs typeface="Times New Roman"/>
              </a:rPr>
              <a:t>characteristic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error </a:t>
            </a:r>
            <a:r>
              <a:rPr sz="1400" spc="-5" dirty="0">
                <a:latin typeface="Times New Roman"/>
                <a:cs typeface="Times New Roman"/>
              </a:rPr>
              <a:t>between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desired </a:t>
            </a:r>
            <a:r>
              <a:rPr sz="1400" spc="-10" dirty="0">
                <a:latin typeface="Times New Roman"/>
                <a:cs typeface="Times New Roman"/>
              </a:rPr>
              <a:t>value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actual </a:t>
            </a:r>
            <a:r>
              <a:rPr sz="1400" spc="-10" dirty="0">
                <a:latin typeface="Times New Roman"/>
                <a:cs typeface="Times New Roman"/>
              </a:rPr>
              <a:t>value under </a:t>
            </a:r>
            <a:r>
              <a:rPr sz="1400" dirty="0">
                <a:latin typeface="Times New Roman"/>
                <a:cs typeface="Times New Roman"/>
              </a:rPr>
              <a:t>steady </a:t>
            </a:r>
            <a:r>
              <a:rPr sz="1400" spc="-5" dirty="0">
                <a:latin typeface="Times New Roman"/>
                <a:cs typeface="Times New Roman"/>
              </a:rPr>
              <a:t>state conditions.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quantity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known as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steady </a:t>
            </a:r>
            <a:r>
              <a:rPr sz="1400" spc="-5" dirty="0">
                <a:latin typeface="Times New Roman"/>
                <a:cs typeface="Times New Roman"/>
              </a:rPr>
              <a:t>state </a:t>
            </a:r>
            <a:r>
              <a:rPr sz="1400" spc="-10" dirty="0">
                <a:latin typeface="Times New Roman"/>
                <a:cs typeface="Times New Roman"/>
              </a:rPr>
              <a:t>error </a:t>
            </a:r>
            <a:r>
              <a:rPr sz="1400" spc="5" dirty="0">
                <a:latin typeface="Times New Roman"/>
                <a:cs typeface="Times New Roman"/>
              </a:rPr>
              <a:t>of  </a:t>
            </a:r>
            <a:r>
              <a:rPr sz="1400" spc="-5" dirty="0">
                <a:latin typeface="Times New Roman"/>
                <a:cs typeface="Times New Roman"/>
              </a:rPr>
              <a:t>the- system and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denoted </a:t>
            </a:r>
            <a:r>
              <a:rPr sz="1400" spc="5" dirty="0">
                <a:latin typeface="Times New Roman"/>
                <a:cs typeface="Times New Roman"/>
              </a:rPr>
              <a:t>by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e</a:t>
            </a:r>
            <a:r>
              <a:rPr sz="1725" b="1" i="1" baseline="-12077" dirty="0">
                <a:latin typeface="Times New Roman"/>
                <a:cs typeface="Times New Roman"/>
              </a:rPr>
              <a:t>ss</a:t>
            </a:r>
            <a:r>
              <a:rPr sz="1800" b="1" i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48885" y="9258706"/>
            <a:ext cx="2453640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latin typeface="Times New Roman"/>
                <a:cs typeface="Times New Roman"/>
              </a:rPr>
              <a:t>E(s) </a:t>
            </a:r>
            <a:r>
              <a:rPr sz="1400" b="1" spc="-5" dirty="0">
                <a:latin typeface="Arial"/>
                <a:cs typeface="Arial"/>
              </a:rPr>
              <a:t>= </a:t>
            </a:r>
            <a:r>
              <a:rPr sz="1400" b="1" spc="-5" dirty="0">
                <a:latin typeface="Times New Roman"/>
                <a:cs typeface="Times New Roman"/>
              </a:rPr>
              <a:t>R(s) - C(s) = </a:t>
            </a:r>
            <a:r>
              <a:rPr sz="1400" spc="-10" dirty="0">
                <a:latin typeface="Times New Roman"/>
                <a:cs typeface="Times New Roman"/>
              </a:rPr>
              <a:t>R </a:t>
            </a:r>
            <a:r>
              <a:rPr sz="1400" spc="-5" dirty="0">
                <a:latin typeface="Times New Roman"/>
                <a:cs typeface="Times New Roman"/>
              </a:rPr>
              <a:t>(s) _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(G(s)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100" y="9258706"/>
            <a:ext cx="3862070" cy="6496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185"/>
              </a:spcBef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error </a:t>
            </a:r>
            <a:r>
              <a:rPr sz="1400" spc="-10" dirty="0">
                <a:latin typeface="Times New Roman"/>
                <a:cs typeface="Times New Roman"/>
              </a:rPr>
              <a:t>E(s) for </a:t>
            </a:r>
            <a:r>
              <a:rPr sz="1400" spc="-5" dirty="0">
                <a:latin typeface="Times New Roman"/>
                <a:cs typeface="Times New Roman"/>
              </a:rPr>
              <a:t>a unity </a:t>
            </a:r>
            <a:r>
              <a:rPr sz="1400" spc="-10" dirty="0">
                <a:latin typeface="Times New Roman"/>
                <a:cs typeface="Times New Roman"/>
              </a:rPr>
              <a:t>feedback </a:t>
            </a:r>
            <a:r>
              <a:rPr sz="1400" spc="-5" dirty="0">
                <a:latin typeface="Times New Roman"/>
                <a:cs typeface="Times New Roman"/>
              </a:rPr>
              <a:t>system is given </a:t>
            </a:r>
            <a:r>
              <a:rPr sz="1400" spc="5" dirty="0">
                <a:latin typeface="Times New Roman"/>
                <a:cs typeface="Times New Roman"/>
              </a:rPr>
              <a:t>by  </a:t>
            </a:r>
            <a:r>
              <a:rPr sz="1400" spc="-5" dirty="0">
                <a:latin typeface="Times New Roman"/>
                <a:cs typeface="Times New Roman"/>
              </a:rPr>
              <a:t>R(s) / 1 </a:t>
            </a:r>
            <a:r>
              <a:rPr sz="1400" spc="-5" dirty="0">
                <a:latin typeface="Arial"/>
                <a:cs typeface="Arial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G(s) =R(s) </a:t>
            </a:r>
            <a:r>
              <a:rPr sz="1400" spc="-10" dirty="0">
                <a:latin typeface="Times New Roman"/>
                <a:cs typeface="Times New Roman"/>
              </a:rPr>
              <a:t>/(1 </a:t>
            </a:r>
            <a:r>
              <a:rPr sz="1400" spc="-5" dirty="0">
                <a:latin typeface="Arial"/>
                <a:cs typeface="Arial"/>
              </a:rPr>
              <a:t>+</a:t>
            </a:r>
            <a:r>
              <a:rPr sz="1400" spc="50" dirty="0">
                <a:latin typeface="Arial"/>
                <a:cs typeface="Arial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G(s))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sz="1400" spc="-10" dirty="0">
                <a:latin typeface="Times New Roman"/>
                <a:cs typeface="Times New Roman"/>
              </a:rPr>
              <a:t>For the </a:t>
            </a:r>
            <a:r>
              <a:rPr sz="1400" spc="-5" dirty="0">
                <a:latin typeface="Times New Roman"/>
                <a:cs typeface="Times New Roman"/>
              </a:rPr>
              <a:t>system under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consideration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495" y="614744"/>
            <a:ext cx="6492452" cy="548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80496" y="2175133"/>
            <a:ext cx="2983467" cy="12071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32065" y="3587126"/>
            <a:ext cx="2054950" cy="153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3490" y="3839592"/>
            <a:ext cx="1559627" cy="331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08504" y="3828020"/>
            <a:ext cx="4562666" cy="405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5501" y="4280661"/>
            <a:ext cx="1217374" cy="3571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82644" y="4489650"/>
            <a:ext cx="2605217" cy="1588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95276" y="4347755"/>
            <a:ext cx="1561981" cy="2845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8768" y="1800473"/>
            <a:ext cx="638742" cy="177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46</a:t>
            </a:fld>
            <a:endParaRPr spc="30" dirty="0"/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71684" y="5977284"/>
            <a:ext cx="704620" cy="279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20108" y="8235925"/>
            <a:ext cx="1455136" cy="230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100" y="716025"/>
            <a:ext cx="6455410" cy="1181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030979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then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7100"/>
              </a:lnSpc>
              <a:spcBef>
                <a:spcPts val="1275"/>
              </a:spcBef>
            </a:pP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i="1" dirty="0">
                <a:latin typeface="Times New Roman"/>
                <a:cs typeface="Times New Roman"/>
              </a:rPr>
              <a:t>t </a:t>
            </a:r>
            <a:r>
              <a:rPr sz="1200" dirty="0">
                <a:latin typeface="MS Gothic"/>
                <a:cs typeface="MS Gothic"/>
              </a:rPr>
              <a:t>= </a:t>
            </a:r>
            <a:r>
              <a:rPr sz="1400" b="1" i="1" spc="-10" dirty="0">
                <a:latin typeface="Arial"/>
                <a:cs typeface="Arial"/>
              </a:rPr>
              <a:t>∞ </a:t>
            </a:r>
            <a:r>
              <a:rPr sz="1200" i="1" dirty="0">
                <a:latin typeface="Times New Roman"/>
                <a:cs typeface="Times New Roman"/>
              </a:rPr>
              <a:t>e </a:t>
            </a:r>
            <a:r>
              <a:rPr sz="1200" i="1" spc="-10" dirty="0">
                <a:latin typeface="Times New Roman"/>
                <a:cs typeface="Times New Roman"/>
              </a:rPr>
              <a:t>(t) </a:t>
            </a:r>
            <a:r>
              <a:rPr sz="1200" dirty="0">
                <a:latin typeface="MS Gothic"/>
                <a:cs typeface="MS Gothic"/>
              </a:rPr>
              <a:t>= </a:t>
            </a:r>
            <a:r>
              <a:rPr sz="1200" spc="-5" dirty="0">
                <a:latin typeface="Times New Roman"/>
                <a:cs typeface="Times New Roman"/>
              </a:rPr>
              <a:t>O. Thus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spc="-5" dirty="0">
                <a:latin typeface="Times New Roman"/>
                <a:cs typeface="Times New Roman"/>
              </a:rPr>
              <a:t>order system </a:t>
            </a:r>
            <a:r>
              <a:rPr sz="1200" dirty="0">
                <a:latin typeface="Times New Roman"/>
                <a:cs typeface="Times New Roman"/>
              </a:rPr>
              <a:t>approaches the </a:t>
            </a:r>
            <a:r>
              <a:rPr sz="1200" spc="-10" dirty="0">
                <a:latin typeface="Times New Roman"/>
                <a:cs typeface="Times New Roman"/>
              </a:rPr>
              <a:t>reference </a:t>
            </a:r>
            <a:r>
              <a:rPr sz="1200" spc="-5" dirty="0">
                <a:latin typeface="Times New Roman"/>
                <a:cs typeface="Times New Roman"/>
              </a:rPr>
              <a:t>input </a:t>
            </a:r>
            <a:r>
              <a:rPr sz="1200" spc="-10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desired </a:t>
            </a:r>
            <a:r>
              <a:rPr sz="1200" dirty="0">
                <a:latin typeface="Times New Roman"/>
                <a:cs typeface="Times New Roman"/>
              </a:rPr>
              <a:t>output, </a:t>
            </a:r>
            <a:r>
              <a:rPr sz="1200" spc="-10" dirty="0">
                <a:latin typeface="Times New Roman"/>
                <a:cs typeface="Times New Roman"/>
              </a:rPr>
              <a:t>without </a:t>
            </a:r>
            <a:r>
              <a:rPr sz="1200" spc="-5" dirty="0">
                <a:latin typeface="Times New Roman"/>
                <a:cs typeface="Times New Roman"/>
              </a:rPr>
              <a:t>any </a:t>
            </a:r>
            <a:r>
              <a:rPr sz="1200" dirty="0">
                <a:latin typeface="Times New Roman"/>
                <a:cs typeface="Times New Roman"/>
              </a:rPr>
              <a:t>error. In </a:t>
            </a:r>
            <a:r>
              <a:rPr sz="1200" spc="-5" dirty="0">
                <a:latin typeface="Times New Roman"/>
                <a:cs typeface="Times New Roman"/>
              </a:rPr>
              <a:t>other words, we say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tracks the step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without  any </a:t>
            </a:r>
            <a:r>
              <a:rPr sz="1200" dirty="0">
                <a:latin typeface="Times New Roman"/>
                <a:cs typeface="Times New Roman"/>
              </a:rPr>
              <a:t>steady </a:t>
            </a:r>
            <a:r>
              <a:rPr sz="1200" spc="5" dirty="0">
                <a:latin typeface="Times New Roman"/>
                <a:cs typeface="Times New Roman"/>
              </a:rPr>
              <a:t>state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error.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5536183"/>
            <a:ext cx="6684009" cy="23552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Response </a:t>
            </a:r>
            <a:r>
              <a:rPr sz="1400" b="1" dirty="0">
                <a:latin typeface="Times New Roman"/>
                <a:cs typeface="Times New Roman"/>
              </a:rPr>
              <a:t>to </a:t>
            </a:r>
            <a:r>
              <a:rPr sz="1400" b="1" spc="-5" dirty="0">
                <a:latin typeface="Times New Roman"/>
                <a:cs typeface="Times New Roman"/>
              </a:rPr>
              <a:t>a </a:t>
            </a:r>
            <a:r>
              <a:rPr sz="1400" b="1" spc="-10" dirty="0">
                <a:latin typeface="Times New Roman"/>
                <a:cs typeface="Times New Roman"/>
              </a:rPr>
              <a:t>unit </a:t>
            </a:r>
            <a:r>
              <a:rPr sz="1400" b="1" spc="-5" dirty="0">
                <a:latin typeface="Times New Roman"/>
                <a:cs typeface="Times New Roman"/>
              </a:rPr>
              <a:t>ramp </a:t>
            </a:r>
            <a:r>
              <a:rPr sz="1400" b="1" spc="-10" dirty="0">
                <a:latin typeface="Times New Roman"/>
                <a:cs typeface="Times New Roman"/>
              </a:rPr>
              <a:t>input </a:t>
            </a:r>
            <a:r>
              <a:rPr sz="1400" b="1" spc="-20" dirty="0">
                <a:latin typeface="Times New Roman"/>
                <a:cs typeface="Times New Roman"/>
              </a:rPr>
              <a:t>or </a:t>
            </a:r>
            <a:r>
              <a:rPr sz="1400" b="1" spc="-10" dirty="0">
                <a:latin typeface="Times New Roman"/>
                <a:cs typeface="Times New Roman"/>
              </a:rPr>
              <a:t>unit </a:t>
            </a:r>
            <a:r>
              <a:rPr sz="1400" b="1" spc="-5" dirty="0">
                <a:latin typeface="Times New Roman"/>
                <a:cs typeface="Times New Roman"/>
              </a:rPr>
              <a:t>velocity</a:t>
            </a:r>
            <a:r>
              <a:rPr sz="1400" b="1" spc="1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input</a:t>
            </a:r>
            <a:endParaRPr sz="1400" dirty="0">
              <a:latin typeface="Times New Roman"/>
              <a:cs typeface="Times New Roman"/>
            </a:endParaRPr>
          </a:p>
          <a:p>
            <a:pPr marL="45720" marR="2935605" indent="-33655" algn="l">
              <a:lnSpc>
                <a:spcPct val="172400"/>
              </a:lnSpc>
              <a:spcBef>
                <a:spcPts val="48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system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unit ramp </a:t>
            </a:r>
            <a:r>
              <a:rPr sz="1200" dirty="0">
                <a:latin typeface="Times New Roman"/>
                <a:cs typeface="Times New Roman"/>
              </a:rPr>
              <a:t>input,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which</a:t>
            </a:r>
            <a:r>
              <a:rPr sz="1000" spc="-5" dirty="0">
                <a:latin typeface="Times New Roman"/>
                <a:cs typeface="Times New Roman"/>
              </a:rPr>
              <a:t>,  </a:t>
            </a:r>
            <a:r>
              <a:rPr sz="1000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given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by</a:t>
            </a:r>
          </a:p>
          <a:p>
            <a:pPr algn="l">
              <a:lnSpc>
                <a:spcPct val="100000"/>
              </a:lnSpc>
              <a:spcBef>
                <a:spcPts val="2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The time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obtained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taking </a:t>
            </a:r>
            <a:r>
              <a:rPr sz="1200" spc="-10" dirty="0">
                <a:latin typeface="Times New Roman"/>
                <a:cs typeface="Times New Roman"/>
              </a:rPr>
              <a:t>inverse Laplace </a:t>
            </a:r>
            <a:r>
              <a:rPr sz="1200" dirty="0">
                <a:latin typeface="Times New Roman"/>
                <a:cs typeface="Times New Roman"/>
              </a:rPr>
              <a:t>transform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above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eqn</a:t>
            </a:r>
            <a:r>
              <a:rPr sz="1000" spc="10" dirty="0">
                <a:latin typeface="Times New Roman"/>
                <a:cs typeface="Times New Roman"/>
              </a:rPr>
              <a:t>.</a:t>
            </a:r>
            <a:endParaRPr sz="10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5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If eqn. </a:t>
            </a:r>
            <a:r>
              <a:rPr sz="1000" spc="-10" dirty="0">
                <a:latin typeface="Times New Roman"/>
                <a:cs typeface="Times New Roman"/>
              </a:rPr>
              <a:t>above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differentiated </a:t>
            </a:r>
            <a:r>
              <a:rPr sz="1000" spc="-15" dirty="0">
                <a:latin typeface="Times New Roman"/>
                <a:cs typeface="Times New Roman"/>
              </a:rPr>
              <a:t>we</a:t>
            </a:r>
            <a:r>
              <a:rPr sz="1000" spc="-5" dirty="0">
                <a:latin typeface="Times New Roman"/>
                <a:cs typeface="Times New Roman"/>
              </a:rPr>
              <a:t> get</a:t>
            </a:r>
            <a:endParaRPr sz="10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800"/>
              </a:lnSpc>
            </a:pPr>
            <a:r>
              <a:rPr sz="1200" spc="-5" dirty="0">
                <a:latin typeface="Times New Roman"/>
                <a:cs typeface="Times New Roman"/>
              </a:rPr>
              <a:t>Eqn.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seen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identical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eqn. </a:t>
            </a:r>
            <a:r>
              <a:rPr sz="1200" dirty="0">
                <a:latin typeface="Times New Roman"/>
                <a:cs typeface="Times New Roman"/>
              </a:rPr>
              <a:t>(3.6) </a:t>
            </a:r>
            <a:r>
              <a:rPr sz="1200" spc="-10" dirty="0">
                <a:latin typeface="Times New Roman"/>
                <a:cs typeface="Times New Roman"/>
              </a:rPr>
              <a:t>which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system to a </a:t>
            </a:r>
            <a:r>
              <a:rPr sz="1200" spc="-5" dirty="0">
                <a:latin typeface="Times New Roman"/>
                <a:cs typeface="Times New Roman"/>
              </a:rPr>
              <a:t>step input. Thus </a:t>
            </a:r>
            <a:r>
              <a:rPr sz="1200" spc="-15" dirty="0">
                <a:latin typeface="Times New Roman"/>
                <a:cs typeface="Times New Roman"/>
              </a:rPr>
              <a:t>no  </a:t>
            </a:r>
            <a:r>
              <a:rPr sz="1200" spc="-5" dirty="0">
                <a:latin typeface="Times New Roman"/>
                <a:cs typeface="Times New Roman"/>
              </a:rPr>
              <a:t>additional information </a:t>
            </a:r>
            <a:r>
              <a:rPr sz="1200" dirty="0">
                <a:latin typeface="Times New Roman"/>
                <a:cs typeface="Times New Roman"/>
              </a:rPr>
              <a:t>about the </a:t>
            </a:r>
            <a:r>
              <a:rPr sz="1200" spc="-5" dirty="0">
                <a:latin typeface="Times New Roman"/>
                <a:cs typeface="Times New Roman"/>
              </a:rPr>
              <a:t>speed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obtained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considering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ramp </a:t>
            </a:r>
            <a:r>
              <a:rPr sz="1200" spc="-5" dirty="0">
                <a:latin typeface="Times New Roman"/>
                <a:cs typeface="Times New Roman"/>
              </a:rPr>
              <a:t>input. </a:t>
            </a:r>
            <a:r>
              <a:rPr sz="1200" spc="-15" dirty="0">
                <a:latin typeface="Times New Roman"/>
                <a:cs typeface="Times New Roman"/>
              </a:rPr>
              <a:t>But </a:t>
            </a:r>
            <a:r>
              <a:rPr sz="1200" spc="-20" dirty="0">
                <a:latin typeface="Times New Roman"/>
                <a:cs typeface="Times New Roman"/>
              </a:rPr>
              <a:t>let </a:t>
            </a:r>
            <a:r>
              <a:rPr sz="1200" spc="-5" dirty="0">
                <a:latin typeface="Times New Roman"/>
                <a:cs typeface="Times New Roman"/>
              </a:rPr>
              <a:t>us </a:t>
            </a:r>
            <a:r>
              <a:rPr sz="1200" spc="-10" dirty="0">
                <a:latin typeface="Times New Roman"/>
                <a:cs typeface="Times New Roman"/>
              </a:rPr>
              <a:t>see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10" dirty="0">
                <a:latin typeface="Times New Roman"/>
                <a:cs typeface="Times New Roman"/>
              </a:rPr>
              <a:t>effect </a:t>
            </a:r>
            <a:r>
              <a:rPr sz="1200" spc="10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the steady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spc="-10" dirty="0">
                <a:latin typeface="Times New Roman"/>
                <a:cs typeface="Times New Roman"/>
              </a:rPr>
              <a:t>error. </a:t>
            </a:r>
            <a:r>
              <a:rPr sz="1200" spc="-20" dirty="0">
                <a:latin typeface="Times New Roman"/>
                <a:cs typeface="Times New Roman"/>
              </a:rPr>
              <a:t>As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before</a:t>
            </a:r>
            <a:r>
              <a:rPr sz="1000" spc="-5" dirty="0">
                <a:latin typeface="Times New Roman"/>
                <a:cs typeface="Times New Roman"/>
              </a:rPr>
              <a:t>,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100" y="8466201"/>
            <a:ext cx="6595745" cy="878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94790" algn="ctr">
              <a:lnSpc>
                <a:spcPts val="1170"/>
              </a:lnSpc>
              <a:spcBef>
                <a:spcPts val="105"/>
              </a:spcBef>
            </a:pPr>
            <a:r>
              <a:rPr sz="1000" spc="-5" dirty="0">
                <a:latin typeface="Times New Roman"/>
                <a:cs typeface="Times New Roman"/>
              </a:rPr>
              <a:t>And</a:t>
            </a:r>
            <a:endParaRPr sz="1000">
              <a:latin typeface="Times New Roman"/>
              <a:cs typeface="Times New Roman"/>
            </a:endParaRPr>
          </a:p>
          <a:p>
            <a:pPr marL="12700" marR="5080">
              <a:lnSpc>
                <a:spcPct val="9560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Thus </a:t>
            </a:r>
            <a:r>
              <a:rPr sz="1200" dirty="0">
                <a:latin typeface="Times New Roman"/>
                <a:cs typeface="Times New Roman"/>
              </a:rPr>
              <a:t>the steady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dirty="0">
                <a:latin typeface="Times New Roman"/>
                <a:cs typeface="Times New Roman"/>
              </a:rPr>
              <a:t>error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equal to the </a:t>
            </a:r>
            <a:r>
              <a:rPr sz="1200" spc="-10" dirty="0">
                <a:latin typeface="Times New Roman"/>
                <a:cs typeface="Times New Roman"/>
              </a:rPr>
              <a:t>time </a:t>
            </a:r>
            <a:r>
              <a:rPr sz="1200" dirty="0">
                <a:latin typeface="Times New Roman"/>
                <a:cs typeface="Times New Roman"/>
              </a:rPr>
              <a:t>constant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system. The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therefore, can  not </a:t>
            </a:r>
            <a:r>
              <a:rPr sz="1200" dirty="0">
                <a:latin typeface="Times New Roman"/>
                <a:cs typeface="Times New Roman"/>
              </a:rPr>
              <a:t>track the </a:t>
            </a:r>
            <a:r>
              <a:rPr sz="1200" spc="-15" dirty="0">
                <a:latin typeface="Times New Roman"/>
                <a:cs typeface="Times New Roman"/>
              </a:rPr>
              <a:t>ramp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without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finite </a:t>
            </a:r>
            <a:r>
              <a:rPr sz="1200" dirty="0">
                <a:latin typeface="Times New Roman"/>
                <a:cs typeface="Times New Roman"/>
              </a:rPr>
              <a:t>steady state </a:t>
            </a:r>
            <a:r>
              <a:rPr sz="1200" spc="-5" dirty="0">
                <a:latin typeface="Times New Roman"/>
                <a:cs typeface="Times New Roman"/>
              </a:rPr>
              <a:t>error. </a:t>
            </a:r>
            <a:r>
              <a:rPr sz="1200" dirty="0">
                <a:latin typeface="Times New Roman"/>
                <a:cs typeface="Times New Roman"/>
              </a:rPr>
              <a:t>If the </a:t>
            </a:r>
            <a:r>
              <a:rPr sz="1200" spc="-1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constant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reduced not </a:t>
            </a:r>
            <a:r>
              <a:rPr sz="1200" spc="-10" dirty="0">
                <a:latin typeface="Times New Roman"/>
                <a:cs typeface="Times New Roman"/>
              </a:rPr>
              <a:t>only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speed 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response increases </a:t>
            </a:r>
            <a:r>
              <a:rPr sz="1200" spc="-10" dirty="0">
                <a:latin typeface="Times New Roman"/>
                <a:cs typeface="Times New Roman"/>
              </a:rPr>
              <a:t>but </a:t>
            </a:r>
            <a:r>
              <a:rPr sz="1200" spc="-15" dirty="0">
                <a:latin typeface="Times New Roman"/>
                <a:cs typeface="Times New Roman"/>
              </a:rPr>
              <a:t>also </a:t>
            </a:r>
            <a:r>
              <a:rPr sz="1200" dirty="0">
                <a:latin typeface="Times New Roman"/>
                <a:cs typeface="Times New Roman"/>
              </a:rPr>
              <a:t>the steady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spc="-5" dirty="0">
                <a:latin typeface="Times New Roman"/>
                <a:cs typeface="Times New Roman"/>
              </a:rPr>
              <a:t>error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15" dirty="0">
                <a:latin typeface="Times New Roman"/>
                <a:cs typeface="Times New Roman"/>
              </a:rPr>
              <a:t>ramp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decreases. </a:t>
            </a:r>
            <a:r>
              <a:rPr sz="1200" spc="5" dirty="0">
                <a:latin typeface="Times New Roman"/>
                <a:cs typeface="Times New Roman"/>
              </a:rPr>
              <a:t>Hence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ramp input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important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10" dirty="0">
                <a:latin typeface="Times New Roman"/>
                <a:cs typeface="Times New Roman"/>
              </a:rPr>
              <a:t>extent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5" dirty="0">
                <a:latin typeface="Times New Roman"/>
                <a:cs typeface="Times New Roman"/>
              </a:rPr>
              <a:t>produces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finite </a:t>
            </a:r>
            <a:r>
              <a:rPr sz="1200" spc="5" dirty="0">
                <a:latin typeface="Times New Roman"/>
                <a:cs typeface="Times New Roman"/>
              </a:rPr>
              <a:t>steady state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error.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5142" y="2207917"/>
            <a:ext cx="6543511" cy="1313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6216" y="3848747"/>
            <a:ext cx="5378765" cy="5455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2309" y="4553678"/>
            <a:ext cx="6267449" cy="939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544" y="8029473"/>
            <a:ext cx="2101390" cy="5041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452" y="799854"/>
            <a:ext cx="1315658" cy="2739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40522" y="787399"/>
            <a:ext cx="812351" cy="2020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84790" y="785118"/>
            <a:ext cx="720992" cy="1791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000" y="6292095"/>
            <a:ext cx="1076325" cy="26392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19450" y="6946176"/>
            <a:ext cx="1028700" cy="3101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21859" y="9225279"/>
            <a:ext cx="1960244" cy="914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705475" y="6634999"/>
            <a:ext cx="1323975" cy="1864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47</a:t>
            </a:fld>
            <a:endParaRPr spc="30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2269" y="1933574"/>
            <a:ext cx="1499497" cy="334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43366" y="1933326"/>
            <a:ext cx="1062355" cy="387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7100" y="691641"/>
            <a:ext cx="4360545" cy="115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Response </a:t>
            </a:r>
            <a:r>
              <a:rPr sz="1200" b="1" dirty="0">
                <a:latin typeface="Times New Roman"/>
                <a:cs typeface="Times New Roman"/>
              </a:rPr>
              <a:t>to a </a:t>
            </a:r>
            <a:r>
              <a:rPr sz="1200" b="1" spc="-5" dirty="0">
                <a:latin typeface="Times New Roman"/>
                <a:cs typeface="Times New Roman"/>
              </a:rPr>
              <a:t>Unit Parabolic </a:t>
            </a:r>
            <a:r>
              <a:rPr sz="1200" b="1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Acceleration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Input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unit </a:t>
            </a:r>
            <a:r>
              <a:rPr sz="1200" spc="-10" dirty="0">
                <a:latin typeface="Times New Roman"/>
                <a:cs typeface="Times New Roman"/>
              </a:rPr>
              <a:t>parabolic </a:t>
            </a:r>
            <a:r>
              <a:rPr sz="1200" spc="-5" dirty="0">
                <a:latin typeface="Times New Roman"/>
                <a:cs typeface="Times New Roman"/>
              </a:rPr>
              <a:t>input, </a:t>
            </a:r>
            <a:r>
              <a:rPr sz="1200" spc="-10" dirty="0">
                <a:latin typeface="Times New Roman"/>
                <a:cs typeface="Times New Roman"/>
              </a:rPr>
              <a:t>for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which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Differentiate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2334894"/>
            <a:ext cx="6677659" cy="5594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spc="-5" dirty="0">
                <a:latin typeface="Times New Roman"/>
                <a:cs typeface="Times New Roman"/>
              </a:rPr>
              <a:t>Eqn. </a:t>
            </a:r>
            <a:r>
              <a:rPr sz="1200" spc="-10" dirty="0">
                <a:latin typeface="Times New Roman"/>
                <a:cs typeface="Times New Roman"/>
              </a:rPr>
              <a:t>above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seen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10" dirty="0">
                <a:latin typeface="Times New Roman"/>
                <a:cs typeface="Times New Roman"/>
              </a:rPr>
              <a:t>same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5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velocity </a:t>
            </a:r>
            <a:r>
              <a:rPr sz="1200" dirty="0">
                <a:latin typeface="Times New Roman"/>
                <a:cs typeface="Times New Roman"/>
              </a:rPr>
              <a:t>input. </a:t>
            </a:r>
            <a:r>
              <a:rPr sz="1200" spc="-5" dirty="0">
                <a:latin typeface="Times New Roman"/>
                <a:cs typeface="Times New Roman"/>
              </a:rPr>
              <a:t>Thus subjecting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to a </a:t>
            </a:r>
            <a:r>
              <a:rPr sz="1200" spc="-15" dirty="0">
                <a:latin typeface="Times New Roman"/>
                <a:cs typeface="Times New Roman"/>
              </a:rPr>
              <a:t>unit </a:t>
            </a:r>
            <a:r>
              <a:rPr sz="1200" spc="-10" dirty="0">
                <a:latin typeface="Times New Roman"/>
                <a:cs typeface="Times New Roman"/>
              </a:rPr>
              <a:t>parabolic </a:t>
            </a:r>
            <a:r>
              <a:rPr sz="1200" spc="-5" dirty="0">
                <a:latin typeface="Times New Roman"/>
                <a:cs typeface="Times New Roman"/>
              </a:rPr>
              <a:t>input </a:t>
            </a:r>
            <a:r>
              <a:rPr sz="1200" spc="-15" dirty="0">
                <a:latin typeface="Times New Roman"/>
                <a:cs typeface="Times New Roman"/>
              </a:rPr>
              <a:t>does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spc="-15" dirty="0">
                <a:latin typeface="Times New Roman"/>
                <a:cs typeface="Times New Roman"/>
              </a:rPr>
              <a:t>give </a:t>
            </a:r>
            <a:r>
              <a:rPr sz="1200" spc="-5" dirty="0">
                <a:latin typeface="Times New Roman"/>
                <a:cs typeface="Times New Roman"/>
              </a:rPr>
              <a:t>any additional information regarding </a:t>
            </a:r>
            <a:r>
              <a:rPr sz="1200" spc="-10" dirty="0">
                <a:latin typeface="Times New Roman"/>
                <a:cs typeface="Times New Roman"/>
              </a:rPr>
              <a:t>transient  behaviour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dirty="0">
                <a:latin typeface="Times New Roman"/>
                <a:cs typeface="Times New Roman"/>
              </a:rPr>
              <a:t>But, the steady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spc="-10" dirty="0">
                <a:latin typeface="Times New Roman"/>
                <a:cs typeface="Times New Roman"/>
              </a:rPr>
              <a:t>error, 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parabolic </a:t>
            </a:r>
            <a:r>
              <a:rPr sz="1200" spc="-5" dirty="0">
                <a:latin typeface="Times New Roman"/>
                <a:cs typeface="Times New Roman"/>
              </a:rPr>
              <a:t>input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given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by,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100" y="4173473"/>
            <a:ext cx="6687184" cy="288572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l">
              <a:lnSpc>
                <a:spcPct val="95900"/>
              </a:lnSpc>
              <a:spcBef>
                <a:spcPts val="160"/>
              </a:spcBef>
            </a:pPr>
            <a:r>
              <a:rPr sz="1200" spc="-10" dirty="0">
                <a:latin typeface="Times New Roman"/>
                <a:cs typeface="Times New Roman"/>
              </a:rPr>
              <a:t>Summarizing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analysis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first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we can say that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step </a:t>
            </a:r>
            <a:r>
              <a:rPr sz="1200" spc="-10" dirty="0">
                <a:latin typeface="Times New Roman"/>
                <a:cs typeface="Times New Roman"/>
              </a:rPr>
              <a:t>input yields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spc="-10" dirty="0">
                <a:latin typeface="Times New Roman"/>
                <a:cs typeface="Times New Roman"/>
              </a:rPr>
              <a:t>desired </a:t>
            </a:r>
            <a:r>
              <a:rPr sz="1200" spc="-5" dirty="0">
                <a:latin typeface="Times New Roman"/>
                <a:cs typeface="Times New Roman"/>
              </a:rPr>
              <a:t>information  about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speed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transient response.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observed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speed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response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inversely proportional </a:t>
            </a:r>
            <a:r>
              <a:rPr sz="1200" spc="10" dirty="0">
                <a:latin typeface="Times New Roman"/>
                <a:cs typeface="Times New Roman"/>
              </a:rPr>
              <a:t>to 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constant </a:t>
            </a:r>
            <a:r>
              <a:rPr sz="1200" dirty="0">
                <a:latin typeface="Times New Roman"/>
                <a:cs typeface="Times New Roman"/>
              </a:rPr>
              <a:t>r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system. The </a:t>
            </a:r>
            <a:r>
              <a:rPr sz="1200" spc="-15" dirty="0">
                <a:latin typeface="Times New Roman"/>
                <a:cs typeface="Times New Roman"/>
              </a:rPr>
              <a:t>ramp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spc="-10" dirty="0">
                <a:latin typeface="Times New Roman"/>
                <a:cs typeface="Times New Roman"/>
              </a:rPr>
              <a:t>parabolic </a:t>
            </a:r>
            <a:r>
              <a:rPr sz="1200" dirty="0">
                <a:latin typeface="Times New Roman"/>
                <a:cs typeface="Times New Roman"/>
              </a:rPr>
              <a:t>inputs </a:t>
            </a:r>
            <a:r>
              <a:rPr sz="1200" spc="-15" dirty="0">
                <a:latin typeface="Times New Roman"/>
                <a:cs typeface="Times New Roman"/>
              </a:rPr>
              <a:t>do </a:t>
            </a:r>
            <a:r>
              <a:rPr sz="1200" spc="-10" dirty="0">
                <a:latin typeface="Times New Roman"/>
                <a:cs typeface="Times New Roman"/>
              </a:rPr>
              <a:t>not </a:t>
            </a:r>
            <a:r>
              <a:rPr sz="1200" spc="-15" dirty="0">
                <a:latin typeface="Times New Roman"/>
                <a:cs typeface="Times New Roman"/>
              </a:rPr>
              <a:t>give </a:t>
            </a:r>
            <a:r>
              <a:rPr sz="1200" spc="-5" dirty="0">
                <a:latin typeface="Times New Roman"/>
                <a:cs typeface="Times New Roman"/>
              </a:rPr>
              <a:t>any additional information  regarding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speed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response. </a:t>
            </a:r>
            <a:r>
              <a:rPr sz="1200" spc="-5" dirty="0">
                <a:latin typeface="Times New Roman"/>
                <a:cs typeface="Times New Roman"/>
              </a:rPr>
              <a:t>However, </a:t>
            </a:r>
            <a:r>
              <a:rPr sz="1200" dirty="0">
                <a:latin typeface="Times New Roman"/>
                <a:cs typeface="Times New Roman"/>
              </a:rPr>
              <a:t>the steady state </a:t>
            </a:r>
            <a:r>
              <a:rPr sz="1200" spc="-5" dirty="0">
                <a:latin typeface="Times New Roman"/>
                <a:cs typeface="Times New Roman"/>
              </a:rPr>
              <a:t>errors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10" dirty="0">
                <a:latin typeface="Times New Roman"/>
                <a:cs typeface="Times New Roman"/>
              </a:rPr>
              <a:t>different for </a:t>
            </a:r>
            <a:r>
              <a:rPr sz="1200" spc="-5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three </a:t>
            </a:r>
            <a:r>
              <a:rPr sz="1200" spc="-10" dirty="0">
                <a:latin typeface="Times New Roman"/>
                <a:cs typeface="Times New Roman"/>
              </a:rPr>
              <a:t>different  </a:t>
            </a:r>
            <a:r>
              <a:rPr sz="1200" spc="-5" dirty="0">
                <a:latin typeface="Times New Roman"/>
                <a:cs typeface="Times New Roman"/>
              </a:rPr>
              <a:t>inputs.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step input, </a:t>
            </a:r>
            <a:r>
              <a:rPr sz="1200" dirty="0">
                <a:latin typeface="Times New Roman"/>
                <a:cs typeface="Times New Roman"/>
              </a:rPr>
              <a:t>the steady state error </a:t>
            </a:r>
            <a:r>
              <a:rPr sz="1200" i="1" spc="-10" dirty="0">
                <a:latin typeface="Arial"/>
                <a:cs typeface="Arial"/>
              </a:rPr>
              <a:t>e</a:t>
            </a:r>
            <a:r>
              <a:rPr sz="1200" i="1" spc="-10" dirty="0">
                <a:latin typeface="Times New Roman"/>
                <a:cs typeface="Times New Roman"/>
              </a:rPr>
              <a:t>ss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zero,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velocity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dirty="0">
                <a:latin typeface="Times New Roman"/>
                <a:cs typeface="Times New Roman"/>
              </a:rPr>
              <a:t>there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finite error </a:t>
            </a:r>
            <a:r>
              <a:rPr sz="1200" dirty="0">
                <a:latin typeface="Times New Roman"/>
                <a:cs typeface="Times New Roman"/>
              </a:rPr>
              <a:t>equal to  the </a:t>
            </a:r>
            <a:r>
              <a:rPr sz="1200" spc="-10" dirty="0">
                <a:latin typeface="Times New Roman"/>
                <a:cs typeface="Times New Roman"/>
              </a:rPr>
              <a:t>time </a:t>
            </a:r>
            <a:r>
              <a:rPr sz="1200" spc="-5" dirty="0">
                <a:latin typeface="Times New Roman"/>
                <a:cs typeface="Times New Roman"/>
              </a:rPr>
              <a:t>constant </a:t>
            </a:r>
            <a:r>
              <a:rPr sz="1200" dirty="0">
                <a:latin typeface="Times New Roman"/>
                <a:cs typeface="Times New Roman"/>
              </a:rPr>
              <a:t>r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 and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b="1" spc="-5" dirty="0">
                <a:latin typeface="Times New Roman"/>
                <a:cs typeface="Times New Roman"/>
              </a:rPr>
              <a:t>acceleration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dirty="0">
                <a:latin typeface="Times New Roman"/>
                <a:cs typeface="Times New Roman"/>
              </a:rPr>
              <a:t>the steady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spc="-5" dirty="0">
                <a:latin typeface="Times New Roman"/>
                <a:cs typeface="Times New Roman"/>
              </a:rPr>
              <a:t>error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b="1" spc="-5" dirty="0">
                <a:latin typeface="Times New Roman"/>
                <a:cs typeface="Times New Roman"/>
              </a:rPr>
              <a:t>infinity</a:t>
            </a:r>
            <a:r>
              <a:rPr sz="1200" spc="-5" dirty="0">
                <a:latin typeface="Times New Roman"/>
                <a:cs typeface="Times New Roman"/>
              </a:rPr>
              <a:t>. </a:t>
            </a:r>
            <a:r>
              <a:rPr sz="1200" dirty="0">
                <a:latin typeface="Arial"/>
                <a:cs typeface="Arial"/>
              </a:rPr>
              <a:t>It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clear  </a:t>
            </a:r>
            <a:r>
              <a:rPr sz="1200" dirty="0">
                <a:latin typeface="Times New Roman"/>
                <a:cs typeface="Times New Roman"/>
              </a:rPr>
              <a:t>from the </a:t>
            </a:r>
            <a:r>
              <a:rPr sz="1200" spc="-5" dirty="0">
                <a:latin typeface="Times New Roman"/>
                <a:cs typeface="Times New Roman"/>
              </a:rPr>
              <a:t>discussion above, that </a:t>
            </a:r>
            <a:r>
              <a:rPr sz="1200" spc="-25" dirty="0">
                <a:latin typeface="Times New Roman"/>
                <a:cs typeface="Times New Roman"/>
              </a:rPr>
              <a:t>it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sufficient </a:t>
            </a:r>
            <a:r>
              <a:rPr sz="1200" dirty="0">
                <a:latin typeface="Times New Roman"/>
                <a:cs typeface="Times New Roman"/>
              </a:rPr>
              <a:t>to study the </a:t>
            </a:r>
            <a:r>
              <a:rPr sz="1200" spc="-10" dirty="0">
                <a:latin typeface="Times New Roman"/>
                <a:cs typeface="Times New Roman"/>
              </a:rPr>
              <a:t>behavior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any </a:t>
            </a:r>
            <a:r>
              <a:rPr sz="1200" dirty="0">
                <a:latin typeface="Times New Roman"/>
                <a:cs typeface="Times New Roman"/>
              </a:rPr>
              <a:t>system to a </a:t>
            </a:r>
            <a:r>
              <a:rPr sz="1200" spc="-15" dirty="0">
                <a:latin typeface="Times New Roman"/>
                <a:cs typeface="Times New Roman"/>
              </a:rPr>
              <a:t>unit </a:t>
            </a:r>
            <a:r>
              <a:rPr sz="1200" spc="-5" dirty="0">
                <a:latin typeface="Times New Roman"/>
                <a:cs typeface="Times New Roman"/>
              </a:rPr>
              <a:t>step </a:t>
            </a:r>
            <a:r>
              <a:rPr sz="1200" spc="-10" dirty="0">
                <a:latin typeface="Times New Roman"/>
                <a:cs typeface="Times New Roman"/>
              </a:rPr>
              <a:t>input for  </a:t>
            </a:r>
            <a:r>
              <a:rPr sz="1200" spc="-5" dirty="0">
                <a:latin typeface="Times New Roman"/>
                <a:cs typeface="Times New Roman"/>
              </a:rPr>
              <a:t>understanding </a:t>
            </a:r>
            <a:r>
              <a:rPr sz="1200" spc="-10" dirty="0">
                <a:latin typeface="Times New Roman"/>
                <a:cs typeface="Times New Roman"/>
              </a:rPr>
              <a:t>its </a:t>
            </a:r>
            <a:r>
              <a:rPr sz="1200" spc="-5" dirty="0">
                <a:latin typeface="Times New Roman"/>
                <a:cs typeface="Times New Roman"/>
              </a:rPr>
              <a:t>transient response </a:t>
            </a:r>
            <a:r>
              <a:rPr sz="1200" spc="-10" dirty="0">
                <a:latin typeface="Times New Roman"/>
                <a:cs typeface="Times New Roman"/>
              </a:rPr>
              <a:t>and use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velocity </a:t>
            </a:r>
            <a:r>
              <a:rPr sz="1200" spc="-10" dirty="0">
                <a:latin typeface="Times New Roman"/>
                <a:cs typeface="Times New Roman"/>
              </a:rPr>
              <a:t>input and </a:t>
            </a:r>
            <a:r>
              <a:rPr sz="1200" spc="-5" dirty="0">
                <a:latin typeface="Times New Roman"/>
                <a:cs typeface="Times New Roman"/>
              </a:rPr>
              <a:t>acceleration </a:t>
            </a:r>
            <a:r>
              <a:rPr sz="1200" spc="-10" dirty="0">
                <a:latin typeface="Times New Roman"/>
                <a:cs typeface="Times New Roman"/>
              </a:rPr>
              <a:t>input for understanding </a:t>
            </a:r>
            <a:r>
              <a:rPr sz="1200" dirty="0">
                <a:latin typeface="Times New Roman"/>
                <a:cs typeface="Times New Roman"/>
              </a:rPr>
              <a:t>the  steady </a:t>
            </a:r>
            <a:r>
              <a:rPr sz="1200" spc="5" dirty="0">
                <a:latin typeface="Times New Roman"/>
                <a:cs typeface="Times New Roman"/>
              </a:rPr>
              <a:t>state </a:t>
            </a:r>
            <a:r>
              <a:rPr sz="1200" spc="-10" dirty="0">
                <a:latin typeface="Times New Roman"/>
                <a:cs typeface="Times New Roman"/>
              </a:rPr>
              <a:t>behavior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system.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4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Rise </a:t>
            </a:r>
            <a:r>
              <a:rPr sz="1400" b="1" spc="-5" dirty="0">
                <a:latin typeface="Arial"/>
                <a:cs typeface="Arial"/>
              </a:rPr>
              <a:t>Time,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950" b="1" spc="-10" dirty="0">
                <a:latin typeface="Arial"/>
                <a:cs typeface="Arial"/>
              </a:rPr>
              <a:t>r</a:t>
            </a:r>
            <a:endParaRPr sz="95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2741295" algn="l">
              <a:lnSpc>
                <a:spcPts val="1420"/>
              </a:lnSpc>
              <a:spcBef>
                <a:spcPts val="1285"/>
              </a:spcBef>
            </a:pPr>
            <a:r>
              <a:rPr sz="1200" spc="-5" dirty="0">
                <a:latin typeface="Times New Roman"/>
                <a:cs typeface="Times New Roman"/>
              </a:rPr>
              <a:t>-----------(4-6)</a:t>
            </a:r>
            <a:endParaRPr sz="1200" dirty="0">
              <a:latin typeface="Times New Roman"/>
              <a:cs typeface="Times New Roman"/>
            </a:endParaRPr>
          </a:p>
          <a:p>
            <a:pPr marL="12700" marR="189230" algn="l">
              <a:lnSpc>
                <a:spcPts val="1180"/>
              </a:lnSpc>
              <a:spcBef>
                <a:spcPts val="35"/>
              </a:spcBef>
            </a:pPr>
            <a:r>
              <a:rPr sz="1000" spc="-5" dirty="0">
                <a:latin typeface="Times New Roman"/>
                <a:cs typeface="Times New Roman"/>
              </a:rPr>
              <a:t>Rise </a:t>
            </a:r>
            <a:r>
              <a:rPr sz="1000" spc="5" dirty="0">
                <a:latin typeface="Times New Roman"/>
                <a:cs typeface="Times New Roman"/>
              </a:rPr>
              <a:t>time is </a:t>
            </a:r>
            <a:r>
              <a:rPr sz="1000" spc="-5" dirty="0">
                <a:latin typeface="Times New Roman"/>
                <a:cs typeface="Times New Roman"/>
              </a:rPr>
              <a:t>defined </a:t>
            </a:r>
            <a:r>
              <a:rPr sz="1000" spc="5" dirty="0">
                <a:latin typeface="Times New Roman"/>
                <a:cs typeface="Times New Roman"/>
              </a:rPr>
              <a:t>as </a:t>
            </a:r>
            <a:r>
              <a:rPr sz="1000" dirty="0">
                <a:latin typeface="Times New Roman"/>
                <a:cs typeface="Times New Roman"/>
              </a:rPr>
              <a:t>the time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waveform </a:t>
            </a:r>
            <a:r>
              <a:rPr sz="1000" spc="5" dirty="0">
                <a:latin typeface="Times New Roman"/>
                <a:cs typeface="Times New Roman"/>
              </a:rPr>
              <a:t>to </a:t>
            </a:r>
            <a:r>
              <a:rPr sz="1000" dirty="0">
                <a:latin typeface="Times New Roman"/>
                <a:cs typeface="Times New Roman"/>
              </a:rPr>
              <a:t>go </a:t>
            </a:r>
            <a:r>
              <a:rPr sz="1000" spc="-5" dirty="0">
                <a:latin typeface="Times New Roman"/>
                <a:cs typeface="Times New Roman"/>
              </a:rPr>
              <a:t>from </a:t>
            </a:r>
            <a:r>
              <a:rPr sz="1000" spc="5" dirty="0">
                <a:latin typeface="Times New Roman"/>
                <a:cs typeface="Times New Roman"/>
              </a:rPr>
              <a:t>0.1 to </a:t>
            </a:r>
            <a:r>
              <a:rPr sz="1000" spc="-5" dirty="0">
                <a:latin typeface="Times New Roman"/>
                <a:cs typeface="Times New Roman"/>
              </a:rPr>
              <a:t>0.9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its </a:t>
            </a:r>
            <a:r>
              <a:rPr sz="1000" spc="-10" dirty="0">
                <a:latin typeface="Times New Roman"/>
                <a:cs typeface="Times New Roman"/>
              </a:rPr>
              <a:t>final </a:t>
            </a:r>
            <a:r>
              <a:rPr sz="1000" spc="-5" dirty="0">
                <a:latin typeface="Times New Roman"/>
                <a:cs typeface="Times New Roman"/>
              </a:rPr>
              <a:t>value. Rise </a:t>
            </a:r>
            <a:r>
              <a:rPr sz="1000" spc="5" dirty="0">
                <a:latin typeface="Times New Roman"/>
                <a:cs typeface="Times New Roman"/>
              </a:rPr>
              <a:t>time is </a:t>
            </a:r>
            <a:r>
              <a:rPr sz="1000" spc="-5" dirty="0">
                <a:latin typeface="Times New Roman"/>
                <a:cs typeface="Times New Roman"/>
              </a:rPr>
              <a:t>found </a:t>
            </a:r>
            <a:r>
              <a:rPr sz="1000" dirty="0">
                <a:latin typeface="Times New Roman"/>
                <a:cs typeface="Times New Roman"/>
              </a:rPr>
              <a:t>by solving </a:t>
            </a:r>
            <a:r>
              <a:rPr sz="1000" spc="-5" dirty="0">
                <a:latin typeface="Times New Roman"/>
                <a:cs typeface="Times New Roman"/>
              </a:rPr>
              <a:t>Eq. </a:t>
            </a:r>
            <a:r>
              <a:rPr sz="1000" dirty="0">
                <a:latin typeface="Times New Roman"/>
                <a:cs typeface="Times New Roman"/>
              </a:rPr>
              <a:t>(4.6)  </a:t>
            </a:r>
            <a:r>
              <a:rPr sz="1000" spc="-10" dirty="0">
                <a:latin typeface="Times New Roman"/>
                <a:cs typeface="Times New Roman"/>
              </a:rPr>
              <a:t>for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difference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time </a:t>
            </a:r>
            <a:r>
              <a:rPr sz="1000" spc="5" dirty="0">
                <a:latin typeface="Times New Roman"/>
                <a:cs typeface="Times New Roman"/>
              </a:rPr>
              <a:t>at </a:t>
            </a:r>
            <a:r>
              <a:rPr sz="1000" dirty="0">
                <a:latin typeface="Times New Roman"/>
                <a:cs typeface="Times New Roman"/>
              </a:rPr>
              <a:t>c</a:t>
            </a:r>
            <a:r>
              <a:rPr sz="1000" dirty="0">
                <a:latin typeface="Arial"/>
                <a:cs typeface="Arial"/>
              </a:rPr>
              <a:t>(t) = </a:t>
            </a:r>
            <a:r>
              <a:rPr sz="1000" spc="-10" dirty="0">
                <a:latin typeface="Arial"/>
                <a:cs typeface="Arial"/>
              </a:rPr>
              <a:t>0.9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c</a:t>
            </a:r>
            <a:r>
              <a:rPr sz="1000" dirty="0">
                <a:latin typeface="Arial"/>
                <a:cs typeface="Arial"/>
              </a:rPr>
              <a:t>(t) =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0.1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7100" y="7618602"/>
            <a:ext cx="6586220" cy="5295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64"/>
              </a:lnSpc>
              <a:spcBef>
                <a:spcPts val="90"/>
              </a:spcBef>
            </a:pPr>
            <a:r>
              <a:rPr sz="1400" b="1" spc="-5" dirty="0">
                <a:latin typeface="Arial"/>
                <a:cs typeface="Arial"/>
              </a:rPr>
              <a:t>Settling </a:t>
            </a:r>
            <a:r>
              <a:rPr sz="1400" b="1" spc="-10" dirty="0">
                <a:latin typeface="Arial"/>
                <a:cs typeface="Arial"/>
              </a:rPr>
              <a:t>Time,</a:t>
            </a:r>
            <a:r>
              <a:rPr sz="1400" b="1" spc="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950" b="1" spc="-10" dirty="0">
                <a:latin typeface="Arial"/>
                <a:cs typeface="Arial"/>
              </a:rPr>
              <a:t>s</a:t>
            </a:r>
            <a:endParaRPr sz="950" dirty="0">
              <a:latin typeface="Arial"/>
              <a:cs typeface="Arial"/>
            </a:endParaRPr>
          </a:p>
          <a:p>
            <a:pPr marL="12700" marR="5080">
              <a:lnSpc>
                <a:spcPts val="1130"/>
              </a:lnSpc>
              <a:spcBef>
                <a:spcPts val="80"/>
              </a:spcBef>
            </a:pPr>
            <a:r>
              <a:rPr sz="1000" dirty="0">
                <a:latin typeface="Times New Roman"/>
                <a:cs typeface="Times New Roman"/>
              </a:rPr>
              <a:t>Settling time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spc="-10" dirty="0">
                <a:latin typeface="Times New Roman"/>
                <a:cs typeface="Times New Roman"/>
              </a:rPr>
              <a:t>defined </a:t>
            </a:r>
            <a:r>
              <a:rPr sz="1000" spc="5" dirty="0">
                <a:latin typeface="Times New Roman"/>
                <a:cs typeface="Times New Roman"/>
              </a:rPr>
              <a:t>as </a:t>
            </a:r>
            <a:r>
              <a:rPr sz="1000" dirty="0">
                <a:latin typeface="Times New Roman"/>
                <a:cs typeface="Times New Roman"/>
              </a:rPr>
              <a:t>the time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dirty="0">
                <a:latin typeface="Times New Roman"/>
                <a:cs typeface="Times New Roman"/>
              </a:rPr>
              <a:t>the response </a:t>
            </a:r>
            <a:r>
              <a:rPr sz="1000" spc="5" dirty="0">
                <a:latin typeface="Times New Roman"/>
                <a:cs typeface="Times New Roman"/>
              </a:rPr>
              <a:t>to </a:t>
            </a:r>
            <a:r>
              <a:rPr sz="1000" dirty="0">
                <a:latin typeface="Times New Roman"/>
                <a:cs typeface="Times New Roman"/>
              </a:rPr>
              <a:t>reach,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spc="-5" dirty="0">
                <a:latin typeface="Times New Roman"/>
                <a:cs typeface="Times New Roman"/>
              </a:rPr>
              <a:t>stay within, </a:t>
            </a:r>
            <a:r>
              <a:rPr sz="1000" spc="5" dirty="0">
                <a:latin typeface="Times New Roman"/>
                <a:cs typeface="Times New Roman"/>
              </a:rPr>
              <a:t>2% </a:t>
            </a:r>
            <a:r>
              <a:rPr sz="1000" spc="-10" dirty="0">
                <a:latin typeface="Times New Roman"/>
                <a:cs typeface="Times New Roman"/>
              </a:rPr>
              <a:t>ofits </a:t>
            </a:r>
            <a:r>
              <a:rPr sz="1000" spc="-5" dirty="0">
                <a:latin typeface="Times New Roman"/>
                <a:cs typeface="Times New Roman"/>
              </a:rPr>
              <a:t>final </a:t>
            </a:r>
            <a:r>
              <a:rPr sz="1000" dirty="0">
                <a:latin typeface="Times New Roman"/>
                <a:cs typeface="Times New Roman"/>
              </a:rPr>
              <a:t>value.</a:t>
            </a:r>
            <a:r>
              <a:rPr sz="650" dirty="0">
                <a:latin typeface="Times New Roman"/>
                <a:cs typeface="Times New Roman"/>
              </a:rPr>
              <a:t>2 </a:t>
            </a:r>
            <a:r>
              <a:rPr sz="1000" spc="-5" dirty="0">
                <a:latin typeface="Times New Roman"/>
                <a:cs typeface="Times New Roman"/>
              </a:rPr>
              <a:t>Letting c</a:t>
            </a:r>
            <a:r>
              <a:rPr sz="1000" spc="-5" dirty="0">
                <a:latin typeface="Arial"/>
                <a:cs typeface="Arial"/>
              </a:rPr>
              <a:t>(t)= </a:t>
            </a:r>
            <a:r>
              <a:rPr sz="1000" spc="-5" dirty="0">
                <a:latin typeface="Times New Roman"/>
                <a:cs typeface="Times New Roman"/>
              </a:rPr>
              <a:t>0</a:t>
            </a:r>
            <a:r>
              <a:rPr sz="1000" spc="-5" dirty="0">
                <a:latin typeface="Arial"/>
                <a:cs typeface="Arial"/>
              </a:rPr>
              <a:t>:</a:t>
            </a:r>
            <a:r>
              <a:rPr sz="1000" spc="-5" dirty="0">
                <a:latin typeface="Times New Roman"/>
                <a:cs typeface="Times New Roman"/>
              </a:rPr>
              <a:t>98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spc="-5" dirty="0">
                <a:latin typeface="Times New Roman"/>
                <a:cs typeface="Times New Roman"/>
              </a:rPr>
              <a:t>Eq. (4.6) 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spc="-5" dirty="0">
                <a:latin typeface="Times New Roman"/>
                <a:cs typeface="Times New Roman"/>
              </a:rPr>
              <a:t>solving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spc="-5" dirty="0">
                <a:latin typeface="Times New Roman"/>
                <a:cs typeface="Times New Roman"/>
              </a:rPr>
              <a:t>time, </a:t>
            </a:r>
            <a:r>
              <a:rPr sz="1000" dirty="0">
                <a:latin typeface="Times New Roman"/>
                <a:cs typeface="Times New Roman"/>
              </a:rPr>
              <a:t>t, </a:t>
            </a:r>
            <a:r>
              <a:rPr sz="1000" spc="-15" dirty="0">
                <a:latin typeface="Times New Roman"/>
                <a:cs typeface="Times New Roman"/>
              </a:rPr>
              <a:t>we </a:t>
            </a:r>
            <a:r>
              <a:rPr sz="1000" dirty="0">
                <a:latin typeface="Times New Roman"/>
                <a:cs typeface="Times New Roman"/>
              </a:rPr>
              <a:t>find the </a:t>
            </a:r>
            <a:r>
              <a:rPr sz="1000" spc="-5" dirty="0">
                <a:latin typeface="Times New Roman"/>
                <a:cs typeface="Times New Roman"/>
              </a:rPr>
              <a:t>settling </a:t>
            </a:r>
            <a:r>
              <a:rPr sz="1000" dirty="0">
                <a:latin typeface="Times New Roman"/>
                <a:cs typeface="Times New Roman"/>
              </a:rPr>
              <a:t>time </a:t>
            </a:r>
            <a:r>
              <a:rPr sz="1000" spc="5" dirty="0">
                <a:latin typeface="Times New Roman"/>
                <a:cs typeface="Times New Roman"/>
              </a:rPr>
              <a:t>to</a:t>
            </a:r>
            <a:r>
              <a:rPr sz="1000" spc="15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100" y="8734425"/>
            <a:ext cx="3462654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Evaluation </a:t>
            </a:r>
            <a:r>
              <a:rPr sz="1400" spc="-10" dirty="0">
                <a:solidFill>
                  <a:srgbClr val="005F70"/>
                </a:solidFill>
                <a:latin typeface="Arial"/>
                <a:cs typeface="Arial"/>
              </a:rPr>
              <a:t>of </a:t>
            </a: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%OS(over shoot) it is equal</a:t>
            </a:r>
            <a:r>
              <a:rPr sz="1400" spc="25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1932" y="9447682"/>
            <a:ext cx="241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95454" y="1281665"/>
            <a:ext cx="1652078" cy="3633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09964" y="1303200"/>
            <a:ext cx="1345100" cy="3081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4577" y="1241424"/>
            <a:ext cx="2284048" cy="3624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309" y="3127247"/>
            <a:ext cx="3380172" cy="8534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6744" y="6242607"/>
            <a:ext cx="2577145" cy="3990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384" y="7035514"/>
            <a:ext cx="2049745" cy="5895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0384" y="8160736"/>
            <a:ext cx="786009" cy="585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8022" y="9230347"/>
            <a:ext cx="1859902" cy="3665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9934" y="8980092"/>
            <a:ext cx="1846586" cy="62608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48</a:t>
            </a:fld>
            <a:endParaRPr spc="30" dirty="0"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97212" y="7626578"/>
            <a:ext cx="1967958" cy="1695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100" y="514857"/>
            <a:ext cx="598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spc="-25" dirty="0">
                <a:latin typeface="Times New Roman"/>
                <a:cs typeface="Times New Roman"/>
              </a:rPr>
              <a:t>x</a:t>
            </a:r>
            <a:r>
              <a:rPr sz="1200" b="1" spc="20" dirty="0">
                <a:latin typeface="Times New Roman"/>
                <a:cs typeface="Times New Roman"/>
              </a:rPr>
              <a:t>a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spc="20" dirty="0">
                <a:latin typeface="Times New Roman"/>
                <a:cs typeface="Times New Roman"/>
              </a:rPr>
              <a:t>p</a:t>
            </a:r>
            <a:r>
              <a:rPr sz="1200" b="1" spc="-25" dirty="0">
                <a:latin typeface="Times New Roman"/>
                <a:cs typeface="Times New Roman"/>
              </a:rPr>
              <a:t>l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1779" y="3770977"/>
            <a:ext cx="5976660" cy="31323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384" y="6914260"/>
            <a:ext cx="4106672" cy="2928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115" y="8002484"/>
            <a:ext cx="2623371" cy="10923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1026" y="829838"/>
            <a:ext cx="1193738" cy="6365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6650" y="1710101"/>
            <a:ext cx="1311174" cy="1222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5870" y="720089"/>
            <a:ext cx="4702527" cy="29060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49</a:t>
            </a:fld>
            <a:endParaRPr spc="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2725" y="7959090"/>
            <a:ext cx="2914650" cy="1419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100" y="511809"/>
            <a:ext cx="6684645" cy="19399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3335" algn="just" rtl="0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Times New Roman"/>
                <a:cs typeface="Times New Roman"/>
              </a:rPr>
              <a:t>amplifiers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amplify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error </a:t>
            </a:r>
            <a:r>
              <a:rPr sz="1200" spc="-5" dirty="0">
                <a:latin typeface="Times New Roman"/>
                <a:cs typeface="Times New Roman"/>
              </a:rPr>
              <a:t>signal and </a:t>
            </a:r>
            <a:r>
              <a:rPr sz="1200" dirty="0">
                <a:latin typeface="Times New Roman"/>
                <a:cs typeface="Times New Roman"/>
              </a:rPr>
              <a:t>a.c </a:t>
            </a:r>
            <a:r>
              <a:rPr sz="1200" spc="-10" dirty="0">
                <a:latin typeface="Times New Roman"/>
                <a:cs typeface="Times New Roman"/>
              </a:rPr>
              <a:t>servo </a:t>
            </a:r>
            <a:r>
              <a:rPr sz="1200" dirty="0">
                <a:latin typeface="Times New Roman"/>
                <a:cs typeface="Times New Roman"/>
              </a:rPr>
              <a:t>motors </a:t>
            </a:r>
            <a:r>
              <a:rPr sz="1200" spc="-5" dirty="0">
                <a:latin typeface="Times New Roman"/>
                <a:cs typeface="Times New Roman"/>
              </a:rPr>
              <a:t>as actuators. </a:t>
            </a:r>
            <a:r>
              <a:rPr sz="1200" spc="-10" dirty="0">
                <a:latin typeface="Times New Roman"/>
                <a:cs typeface="Times New Roman"/>
              </a:rPr>
              <a:t>These </a:t>
            </a:r>
            <a:r>
              <a:rPr sz="1200" dirty="0">
                <a:latin typeface="Times New Roman"/>
                <a:cs typeface="Times New Roman"/>
              </a:rPr>
              <a:t>motors </a:t>
            </a:r>
            <a:r>
              <a:rPr sz="1200" spc="-20" dirty="0">
                <a:latin typeface="Times New Roman"/>
                <a:cs typeface="Times New Roman"/>
              </a:rPr>
              <a:t>also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serve </a:t>
            </a:r>
            <a:r>
              <a:rPr sz="1200" spc="5" dirty="0">
                <a:latin typeface="Times New Roman"/>
                <a:cs typeface="Times New Roman"/>
              </a:rPr>
              <a:t>as  </a:t>
            </a:r>
            <a:r>
              <a:rPr sz="1200" dirty="0">
                <a:latin typeface="Times New Roman"/>
                <a:cs typeface="Times New Roman"/>
              </a:rPr>
              <a:t>demodulators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produce an unmodulated output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signal.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just" rtl="0">
              <a:lnSpc>
                <a:spcPct val="96000"/>
              </a:lnSpc>
              <a:spcBef>
                <a:spcPts val="1150"/>
              </a:spcBef>
            </a:pPr>
            <a:r>
              <a:rPr sz="1200" b="1" spc="-5" dirty="0">
                <a:latin typeface="Times New Roman"/>
                <a:cs typeface="Times New Roman"/>
              </a:rPr>
              <a:t>2-Discrete Data Feedback Control </a:t>
            </a:r>
            <a:r>
              <a:rPr sz="1200" b="1" spc="-10" dirty="0">
                <a:latin typeface="Times New Roman"/>
                <a:cs typeface="Times New Roman"/>
              </a:rPr>
              <a:t>Systems: </a:t>
            </a:r>
            <a:r>
              <a:rPr sz="1200" dirty="0">
                <a:latin typeface="Times New Roman"/>
                <a:cs typeface="Times New Roman"/>
              </a:rPr>
              <a:t>Discrete </a:t>
            </a:r>
            <a:r>
              <a:rPr sz="1200" spc="-5" dirty="0">
                <a:latin typeface="Times New Roman"/>
                <a:cs typeface="Times New Roman"/>
              </a:rPr>
              <a:t>data control </a:t>
            </a:r>
            <a:r>
              <a:rPr sz="1200" spc="-10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are those </a:t>
            </a:r>
            <a:r>
              <a:rPr sz="1200" spc="-10" dirty="0">
                <a:latin typeface="Times New Roman"/>
                <a:cs typeface="Times New Roman"/>
              </a:rPr>
              <a:t>systems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which at  one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more pans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feedback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-15" dirty="0">
                <a:latin typeface="Times New Roman"/>
                <a:cs typeface="Times New Roman"/>
              </a:rPr>
              <a:t>is in </a:t>
            </a:r>
            <a:r>
              <a:rPr sz="1200" dirty="0">
                <a:latin typeface="Times New Roman"/>
                <a:cs typeface="Times New Roman"/>
              </a:rPr>
              <a:t>the form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pulses. Usually, </a:t>
            </a:r>
            <a:r>
              <a:rPr sz="1200" dirty="0">
                <a:latin typeface="Times New Roman"/>
                <a:cs typeface="Times New Roman"/>
              </a:rPr>
              <a:t>the error in  such 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sampled at uniform </a:t>
            </a:r>
            <a:r>
              <a:rPr sz="1200" spc="5" dirty="0">
                <a:latin typeface="Times New Roman"/>
                <a:cs typeface="Times New Roman"/>
              </a:rPr>
              <a:t>rate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resulting </a:t>
            </a:r>
            <a:r>
              <a:rPr sz="1200" spc="-5" dirty="0">
                <a:latin typeface="Times New Roman"/>
                <a:cs typeface="Times New Roman"/>
              </a:rPr>
              <a:t>pulses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15" dirty="0">
                <a:latin typeface="Times New Roman"/>
                <a:cs typeface="Times New Roman"/>
              </a:rPr>
              <a:t>fed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control </a:t>
            </a:r>
            <a:r>
              <a:rPr sz="1200" spc="-10" dirty="0">
                <a:latin typeface="Times New Roman"/>
                <a:cs typeface="Times New Roman"/>
              </a:rPr>
              <a:t>system.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15" dirty="0">
                <a:latin typeface="Times New Roman"/>
                <a:cs typeface="Times New Roman"/>
              </a:rPr>
              <a:t>most  </a:t>
            </a:r>
            <a:r>
              <a:rPr sz="1200" spc="-5" dirty="0">
                <a:latin typeface="Times New Roman"/>
                <a:cs typeface="Times New Roman"/>
              </a:rPr>
              <a:t>sampled </a:t>
            </a:r>
            <a:r>
              <a:rPr sz="1200" spc="5" dirty="0">
                <a:latin typeface="Times New Roman"/>
                <a:cs typeface="Times New Roman"/>
              </a:rPr>
              <a:t>data </a:t>
            </a:r>
            <a:r>
              <a:rPr sz="1200" spc="-5" dirty="0">
                <a:latin typeface="Times New Roman"/>
                <a:cs typeface="Times New Roman"/>
              </a:rPr>
              <a:t>control systems,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reconstructed </a:t>
            </a:r>
            <a:r>
              <a:rPr sz="1200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continuous </a:t>
            </a:r>
            <a:r>
              <a:rPr sz="1200" spc="-15" dirty="0">
                <a:latin typeface="Times New Roman"/>
                <a:cs typeface="Times New Roman"/>
              </a:rPr>
              <a:t>signal, </a:t>
            </a:r>
            <a:r>
              <a:rPr sz="1200" spc="-5" dirty="0">
                <a:latin typeface="Times New Roman"/>
                <a:cs typeface="Times New Roman"/>
              </a:rPr>
              <a:t>using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device called </a:t>
            </a:r>
            <a:r>
              <a:rPr sz="1200" spc="-10" dirty="0" smtClean="0">
                <a:latin typeface="Times New Roman"/>
                <a:cs typeface="Times New Roman"/>
              </a:rPr>
              <a:t>hold  </a:t>
            </a:r>
            <a:r>
              <a:rPr sz="1200" spc="-10" dirty="0">
                <a:latin typeface="Times New Roman"/>
                <a:cs typeface="Times New Roman"/>
              </a:rPr>
              <a:t>device'. </a:t>
            </a:r>
            <a:r>
              <a:rPr sz="1200" spc="-5" dirty="0">
                <a:latin typeface="Times New Roman"/>
                <a:cs typeface="Times New Roman"/>
              </a:rPr>
              <a:t>Holds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different </a:t>
            </a:r>
            <a:r>
              <a:rPr sz="1200" dirty="0">
                <a:latin typeface="Times New Roman"/>
                <a:cs typeface="Times New Roman"/>
              </a:rPr>
              <a:t>orders are </a:t>
            </a:r>
            <a:r>
              <a:rPr sz="1200" spc="-10" dirty="0">
                <a:latin typeface="Times New Roman"/>
                <a:cs typeface="Times New Roman"/>
              </a:rPr>
              <a:t>employed, </a:t>
            </a:r>
            <a:r>
              <a:rPr sz="1200" dirty="0">
                <a:latin typeface="Times New Roman"/>
                <a:cs typeface="Times New Roman"/>
              </a:rPr>
              <a:t>but the </a:t>
            </a:r>
            <a:r>
              <a:rPr sz="1200" spc="-15" dirty="0">
                <a:latin typeface="Times New Roman"/>
                <a:cs typeface="Times New Roman"/>
              </a:rPr>
              <a:t>most </a:t>
            </a:r>
            <a:r>
              <a:rPr sz="1200" spc="-10" dirty="0">
                <a:latin typeface="Times New Roman"/>
                <a:cs typeface="Times New Roman"/>
              </a:rPr>
              <a:t>common hold device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zero </a:t>
            </a:r>
            <a:r>
              <a:rPr sz="1200" dirty="0">
                <a:latin typeface="Times New Roman"/>
                <a:cs typeface="Times New Roman"/>
              </a:rPr>
              <a:t>order </a:t>
            </a:r>
            <a:r>
              <a:rPr sz="1200" spc="-15" dirty="0">
                <a:latin typeface="Times New Roman"/>
                <a:cs typeface="Times New Roman"/>
              </a:rPr>
              <a:t>hold. </a:t>
            </a:r>
            <a:r>
              <a:rPr sz="1200" spc="-10" dirty="0">
                <a:latin typeface="Times New Roman"/>
                <a:cs typeface="Times New Roman"/>
              </a:rPr>
              <a:t>It  holds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-10" dirty="0">
                <a:latin typeface="Times New Roman"/>
                <a:cs typeface="Times New Roman"/>
              </a:rPr>
              <a:t>value </a:t>
            </a:r>
            <a:r>
              <a:rPr sz="1200" spc="-5" dirty="0">
                <a:latin typeface="Times New Roman"/>
                <a:cs typeface="Times New Roman"/>
              </a:rPr>
              <a:t>constant, at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value </a:t>
            </a:r>
            <a:r>
              <a:rPr sz="1200" dirty="0">
                <a:latin typeface="Times New Roman"/>
                <a:cs typeface="Times New Roman"/>
              </a:rPr>
              <a:t>equal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amplitude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input time </a:t>
            </a:r>
            <a:r>
              <a:rPr sz="1200" spc="-5" dirty="0">
                <a:latin typeface="Times New Roman"/>
                <a:cs typeface="Times New Roman"/>
              </a:rPr>
              <a:t>function at that </a:t>
            </a:r>
            <a:r>
              <a:rPr sz="1200" spc="-10" dirty="0">
                <a:latin typeface="Times New Roman"/>
                <a:cs typeface="Times New Roman"/>
              </a:rPr>
              <a:t>sampling  </a:t>
            </a:r>
            <a:r>
              <a:rPr sz="1200" spc="-5" dirty="0">
                <a:latin typeface="Times New Roman"/>
                <a:cs typeface="Times New Roman"/>
              </a:rPr>
              <a:t>instant, until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next </a:t>
            </a:r>
            <a:r>
              <a:rPr sz="1200" spc="-10" dirty="0">
                <a:latin typeface="Times New Roman"/>
                <a:cs typeface="Times New Roman"/>
              </a:rPr>
              <a:t>sampling </a:t>
            </a:r>
            <a:r>
              <a:rPr sz="1200" spc="-5" dirty="0">
                <a:latin typeface="Times New Roman"/>
                <a:cs typeface="Times New Roman"/>
              </a:rPr>
              <a:t>instant. A typical </a:t>
            </a:r>
            <a:r>
              <a:rPr sz="1200" dirty="0">
                <a:latin typeface="Times New Roman"/>
                <a:cs typeface="Times New Roman"/>
              </a:rPr>
              <a:t>discrete </a:t>
            </a:r>
            <a:r>
              <a:rPr sz="1200" spc="-5" dirty="0">
                <a:latin typeface="Times New Roman"/>
                <a:cs typeface="Times New Roman"/>
              </a:rPr>
              <a:t>data control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Fig. </a:t>
            </a:r>
            <a:r>
              <a:rPr sz="1200" dirty="0">
                <a:latin typeface="Times New Roman"/>
                <a:cs typeface="Times New Roman"/>
              </a:rPr>
              <a:t>1.3 </a:t>
            </a:r>
            <a:r>
              <a:rPr sz="1200" spc="-10" dirty="0">
                <a:latin typeface="Times New Roman"/>
                <a:cs typeface="Times New Roman"/>
              </a:rPr>
              <a:t>which </a:t>
            </a:r>
            <a:r>
              <a:rPr sz="1200" spc="-5" dirty="0">
                <a:latin typeface="Times New Roman"/>
                <a:cs typeface="Times New Roman"/>
              </a:rPr>
              <a:t>uses 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sampler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5" dirty="0">
                <a:latin typeface="Times New Roman"/>
                <a:cs typeface="Times New Roman"/>
              </a:rPr>
              <a:t>data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hold.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4078985"/>
            <a:ext cx="6687184" cy="3728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l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Fig. 1.3 </a:t>
            </a:r>
            <a:r>
              <a:rPr sz="1200" spc="-5" dirty="0">
                <a:latin typeface="Arial"/>
                <a:cs typeface="Arial"/>
              </a:rPr>
              <a:t>Discrete </a:t>
            </a:r>
            <a:r>
              <a:rPr sz="1200" spc="-10" dirty="0">
                <a:latin typeface="Arial"/>
                <a:cs typeface="Arial"/>
              </a:rPr>
              <a:t>data </a:t>
            </a:r>
            <a:r>
              <a:rPr sz="1200" spc="-5" dirty="0">
                <a:latin typeface="Arial"/>
                <a:cs typeface="Arial"/>
              </a:rPr>
              <a:t>control</a:t>
            </a:r>
            <a:r>
              <a:rPr sz="1200" spc="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system</a:t>
            </a:r>
          </a:p>
          <a:p>
            <a:pPr marL="12700" marR="246379" algn="l">
              <a:lnSpc>
                <a:spcPct val="95800"/>
              </a:lnSpc>
              <a:spcBef>
                <a:spcPts val="1165"/>
              </a:spcBef>
            </a:pPr>
            <a:r>
              <a:rPr sz="1200" spc="-5" dirty="0">
                <a:latin typeface="Times New Roman"/>
                <a:cs typeface="Times New Roman"/>
              </a:rPr>
              <a:t>A digital </a:t>
            </a:r>
            <a:r>
              <a:rPr sz="1200" dirty="0">
                <a:latin typeface="Times New Roman"/>
                <a:cs typeface="Times New Roman"/>
              </a:rPr>
              <a:t>computer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microprocessor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discrete-time </a:t>
            </a:r>
            <a:r>
              <a:rPr sz="1200" dirty="0">
                <a:latin typeface="Times New Roman"/>
                <a:cs typeface="Times New Roman"/>
              </a:rPr>
              <a:t>(discrete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5" dirty="0">
                <a:latin typeface="Times New Roman"/>
                <a:cs typeface="Times New Roman"/>
              </a:rPr>
              <a:t>digital) </a:t>
            </a:r>
            <a:r>
              <a:rPr sz="1200" spc="-5" dirty="0">
                <a:latin typeface="Times New Roman"/>
                <a:cs typeface="Times New Roman"/>
              </a:rPr>
              <a:t>device,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common  </a:t>
            </a:r>
            <a:r>
              <a:rPr sz="1200" spc="-10" dirty="0">
                <a:latin typeface="Times New Roman"/>
                <a:cs typeface="Times New Roman"/>
              </a:rPr>
              <a:t>component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digital </a:t>
            </a:r>
            <a:r>
              <a:rPr sz="1200" spc="5" dirty="0">
                <a:latin typeface="Times New Roman"/>
                <a:cs typeface="Times New Roman"/>
              </a:rPr>
              <a:t>control </a:t>
            </a:r>
            <a:r>
              <a:rPr sz="1200" spc="-5" dirty="0">
                <a:latin typeface="Times New Roman"/>
                <a:cs typeface="Times New Roman"/>
              </a:rPr>
              <a:t>systems.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internal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external </a:t>
            </a:r>
            <a:r>
              <a:rPr sz="1200" spc="-5" dirty="0">
                <a:latin typeface="Times New Roman"/>
                <a:cs typeface="Times New Roman"/>
              </a:rPr>
              <a:t>signals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digital </a:t>
            </a:r>
            <a:r>
              <a:rPr sz="1200" dirty="0">
                <a:latin typeface="Times New Roman"/>
                <a:cs typeface="Times New Roman"/>
              </a:rPr>
              <a:t>computer are </a:t>
            </a:r>
            <a:r>
              <a:rPr sz="1200" spc="-5" dirty="0">
                <a:latin typeface="Times New Roman"/>
                <a:cs typeface="Times New Roman"/>
              </a:rPr>
              <a:t>typically  discrete-time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digitally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coded.</a:t>
            </a:r>
          </a:p>
          <a:p>
            <a:pPr algn="l">
              <a:lnSpc>
                <a:spcPct val="100000"/>
              </a:lnSpc>
              <a:spcBef>
                <a:spcPts val="5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5080" algn="l">
              <a:lnSpc>
                <a:spcPts val="1370"/>
              </a:lnSpc>
            </a:pPr>
            <a:r>
              <a:rPr sz="1200" dirty="0">
                <a:latin typeface="Times New Roman"/>
                <a:cs typeface="Times New Roman"/>
              </a:rPr>
              <a:t>Many digital control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dirty="0">
                <a:latin typeface="Times New Roman"/>
                <a:cs typeface="Times New Roman"/>
              </a:rPr>
              <a:t>contain </a:t>
            </a:r>
            <a:r>
              <a:rPr sz="1200" spc="5" dirty="0">
                <a:latin typeface="Times New Roman"/>
                <a:cs typeface="Times New Roman"/>
              </a:rPr>
              <a:t>both </a:t>
            </a:r>
            <a:r>
              <a:rPr sz="1200" dirty="0">
                <a:latin typeface="Times New Roman"/>
                <a:cs typeface="Times New Roman"/>
              </a:rPr>
              <a:t>continuous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discrete components. </a:t>
            </a:r>
            <a:r>
              <a:rPr sz="1200" spc="-15" dirty="0">
                <a:latin typeface="Times New Roman"/>
                <a:cs typeface="Times New Roman"/>
              </a:rPr>
              <a:t>One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more </a:t>
            </a:r>
            <a:r>
              <a:rPr sz="1200" spc="-5" dirty="0">
                <a:latin typeface="Times New Roman"/>
                <a:cs typeface="Times New Roman"/>
              </a:rPr>
              <a:t>devices known  as </a:t>
            </a:r>
            <a:r>
              <a:rPr sz="1200" i="1" spc="-5" dirty="0">
                <a:latin typeface="Times New Roman"/>
                <a:cs typeface="Times New Roman"/>
              </a:rPr>
              <a:t>samplers,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others </a:t>
            </a:r>
            <a:r>
              <a:rPr sz="1200" spc="-5" dirty="0">
                <a:latin typeface="Times New Roman"/>
                <a:cs typeface="Times New Roman"/>
              </a:rPr>
              <a:t>known as </a:t>
            </a:r>
            <a:r>
              <a:rPr sz="1200" i="1" spc="-5" dirty="0">
                <a:latin typeface="Times New Roman"/>
                <a:cs typeface="Times New Roman"/>
              </a:rPr>
              <a:t>holds,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usually included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such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systems.</a:t>
            </a:r>
            <a:endParaRPr sz="1200" dirty="0">
              <a:latin typeface="Times New Roman"/>
              <a:cs typeface="Times New Roman"/>
            </a:endParaRPr>
          </a:p>
          <a:p>
            <a:pPr marL="12700" marR="10160" algn="l">
              <a:lnSpc>
                <a:spcPts val="137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1-A </a:t>
            </a:r>
            <a:r>
              <a:rPr sz="1200" b="1" spc="-5" dirty="0">
                <a:latin typeface="Times New Roman"/>
                <a:cs typeface="Times New Roman"/>
              </a:rPr>
              <a:t>sampler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device that converts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continuous-time signal, say </a:t>
            </a:r>
            <a:r>
              <a:rPr sz="1200" i="1" dirty="0">
                <a:latin typeface="Times New Roman"/>
                <a:cs typeface="Times New Roman"/>
              </a:rPr>
              <a:t>u ( t ) ,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discrete-time </a:t>
            </a:r>
            <a:r>
              <a:rPr sz="1200" spc="-10" dirty="0">
                <a:latin typeface="Times New Roman"/>
                <a:cs typeface="Times New Roman"/>
              </a:rPr>
              <a:t>signal,  </a:t>
            </a:r>
            <a:r>
              <a:rPr sz="1200" dirty="0">
                <a:latin typeface="Times New Roman"/>
                <a:cs typeface="Times New Roman"/>
              </a:rPr>
              <a:t>denoted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u*(t)</a:t>
            </a:r>
            <a:endParaRPr sz="1200" dirty="0">
              <a:latin typeface="Times New Roman"/>
              <a:cs typeface="Times New Roman"/>
            </a:endParaRPr>
          </a:p>
          <a:p>
            <a:pPr marL="12700" marR="10160" algn="l">
              <a:lnSpc>
                <a:spcPts val="137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2-A </a:t>
            </a:r>
            <a:r>
              <a:rPr sz="1200" b="1" spc="-10" dirty="0">
                <a:latin typeface="Times New Roman"/>
                <a:cs typeface="Times New Roman"/>
              </a:rPr>
              <a:t>hold,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b="1" dirty="0">
                <a:latin typeface="Times New Roman"/>
                <a:cs typeface="Times New Roman"/>
              </a:rPr>
              <a:t>data </a:t>
            </a:r>
            <a:r>
              <a:rPr sz="1200" b="1" spc="-10" dirty="0">
                <a:latin typeface="Times New Roman"/>
                <a:cs typeface="Times New Roman"/>
              </a:rPr>
              <a:t>hold, </a:t>
            </a:r>
            <a:r>
              <a:rPr sz="1200" spc="-10" dirty="0">
                <a:latin typeface="Times New Roman"/>
                <a:cs typeface="Times New Roman"/>
              </a:rPr>
              <a:t>device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one that </a:t>
            </a:r>
            <a:r>
              <a:rPr sz="1200" dirty="0">
                <a:latin typeface="Times New Roman"/>
                <a:cs typeface="Times New Roman"/>
              </a:rPr>
              <a:t>converts the </a:t>
            </a:r>
            <a:r>
              <a:rPr sz="1200" spc="-5" dirty="0">
                <a:latin typeface="Times New Roman"/>
                <a:cs typeface="Times New Roman"/>
              </a:rPr>
              <a:t>discrete-time output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sampler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particular  kind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continuous-time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analog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signal.</a:t>
            </a:r>
            <a:endParaRPr sz="1200" dirty="0">
              <a:latin typeface="Times New Roman"/>
              <a:cs typeface="Times New Roman"/>
            </a:endParaRPr>
          </a:p>
          <a:p>
            <a:pPr marL="12700" marR="8890" algn="l">
              <a:lnSpc>
                <a:spcPts val="1370"/>
              </a:lnSpc>
              <a:spcBef>
                <a:spcPts val="20"/>
              </a:spcBef>
            </a:pPr>
            <a:r>
              <a:rPr sz="1200" dirty="0">
                <a:latin typeface="Times New Roman"/>
                <a:cs typeface="Times New Roman"/>
              </a:rPr>
              <a:t>3-An </a:t>
            </a:r>
            <a:r>
              <a:rPr sz="1200" b="1" spc="-5" dirty="0">
                <a:latin typeface="Times New Roman"/>
                <a:cs typeface="Times New Roman"/>
              </a:rPr>
              <a:t>analog-to-digital </a:t>
            </a:r>
            <a:r>
              <a:rPr sz="1200" b="1" dirty="0">
                <a:latin typeface="Times New Roman"/>
                <a:cs typeface="Times New Roman"/>
              </a:rPr>
              <a:t>(A/D) </a:t>
            </a:r>
            <a:r>
              <a:rPr sz="1200" b="1" spc="-5" dirty="0">
                <a:latin typeface="Times New Roman"/>
                <a:cs typeface="Times New Roman"/>
              </a:rPr>
              <a:t>converter </a:t>
            </a:r>
            <a:r>
              <a:rPr sz="1200" b="1" spc="1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device </a:t>
            </a:r>
            <a:r>
              <a:rPr sz="1200" spc="-5" dirty="0">
                <a:latin typeface="Times New Roman"/>
                <a:cs typeface="Times New Roman"/>
              </a:rPr>
              <a:t>that converts an </a:t>
            </a:r>
            <a:r>
              <a:rPr sz="1200" spc="-10" dirty="0">
                <a:latin typeface="Times New Roman"/>
                <a:cs typeface="Times New Roman"/>
              </a:rPr>
              <a:t>analog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continuous signal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a  discrete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digital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signal.</a:t>
            </a:r>
            <a:endParaRPr sz="1200" dirty="0">
              <a:latin typeface="Times New Roman"/>
              <a:cs typeface="Times New Roman"/>
            </a:endParaRPr>
          </a:p>
          <a:p>
            <a:pPr marL="12700" marR="5080" algn="l">
              <a:lnSpc>
                <a:spcPts val="1370"/>
              </a:lnSpc>
              <a:spcBef>
                <a:spcPts val="20"/>
              </a:spcBef>
            </a:pPr>
            <a:r>
              <a:rPr sz="1200" b="1" dirty="0">
                <a:latin typeface="Times New Roman"/>
                <a:cs typeface="Times New Roman"/>
              </a:rPr>
              <a:t>4-A </a:t>
            </a:r>
            <a:r>
              <a:rPr sz="1200" b="1" spc="-5" dirty="0">
                <a:latin typeface="Times New Roman"/>
                <a:cs typeface="Times New Roman"/>
              </a:rPr>
              <a:t>digital-to-analog </a:t>
            </a:r>
            <a:r>
              <a:rPr sz="1200" b="1" dirty="0">
                <a:latin typeface="Times New Roman"/>
                <a:cs typeface="Times New Roman"/>
              </a:rPr>
              <a:t>(D/A) </a:t>
            </a:r>
            <a:r>
              <a:rPr sz="1200" b="1" spc="-5" dirty="0">
                <a:latin typeface="Times New Roman"/>
                <a:cs typeface="Times New Roman"/>
              </a:rPr>
              <a:t>converter is </a:t>
            </a:r>
            <a:r>
              <a:rPr sz="1200" dirty="0">
                <a:latin typeface="Times New Roman"/>
                <a:cs typeface="Times New Roman"/>
              </a:rPr>
              <a:t>a device </a:t>
            </a:r>
            <a:r>
              <a:rPr sz="1200" spc="-5" dirty="0">
                <a:latin typeface="Times New Roman"/>
                <a:cs typeface="Times New Roman"/>
              </a:rPr>
              <a:t>that converts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discrete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digital </a:t>
            </a:r>
            <a:r>
              <a:rPr sz="1200" spc="-5" dirty="0">
                <a:latin typeface="Times New Roman"/>
                <a:cs typeface="Times New Roman"/>
              </a:rPr>
              <a:t>signal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acontinuous-  </a:t>
            </a:r>
            <a:r>
              <a:rPr sz="1200" spc="-10" dirty="0">
                <a:latin typeface="Times New Roman"/>
                <a:cs typeface="Times New Roman"/>
              </a:rPr>
              <a:t>time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analog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signal.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320"/>
              </a:lnSpc>
            </a:pPr>
            <a:r>
              <a:rPr sz="1200" b="1" dirty="0">
                <a:latin typeface="Times New Roman"/>
                <a:cs typeface="Times New Roman"/>
              </a:rPr>
              <a:t>Digital </a:t>
            </a:r>
            <a:r>
              <a:rPr sz="1200" b="1" spc="-5" dirty="0">
                <a:latin typeface="Times New Roman"/>
                <a:cs typeface="Times New Roman"/>
              </a:rPr>
              <a:t>computers </a:t>
            </a:r>
            <a:r>
              <a:rPr sz="1200" b="1" spc="10" dirty="0">
                <a:latin typeface="Times New Roman"/>
                <a:cs typeface="Times New Roman"/>
              </a:rPr>
              <a:t>or </a:t>
            </a:r>
            <a:r>
              <a:rPr sz="1200" b="1" spc="-5" dirty="0">
                <a:latin typeface="Times New Roman"/>
                <a:cs typeface="Times New Roman"/>
              </a:rPr>
              <a:t>microprocessors </a:t>
            </a:r>
            <a:r>
              <a:rPr sz="1200" dirty="0">
                <a:latin typeface="Times New Roman"/>
                <a:cs typeface="Times New Roman"/>
              </a:rPr>
              <a:t>are often </a:t>
            </a:r>
            <a:r>
              <a:rPr sz="1200" spc="-5" dirty="0">
                <a:latin typeface="Times New Roman"/>
                <a:cs typeface="Times New Roman"/>
              </a:rPr>
              <a:t>used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continuous </a:t>
            </a:r>
            <a:r>
              <a:rPr sz="1200" spc="-5" dirty="0">
                <a:latin typeface="Times New Roman"/>
                <a:cs typeface="Times New Roman"/>
              </a:rPr>
              <a:t>plants </a:t>
            </a:r>
            <a:r>
              <a:rPr sz="1200" spc="10" dirty="0">
                <a:latin typeface="Times New Roman"/>
                <a:cs typeface="Times New Roman"/>
              </a:rPr>
              <a:t>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processes.</a:t>
            </a:r>
            <a:endParaRPr sz="1200" dirty="0">
              <a:latin typeface="Times New Roman"/>
              <a:cs typeface="Times New Roman"/>
            </a:endParaRPr>
          </a:p>
          <a:p>
            <a:pPr marL="12700" marR="11430" algn="l">
              <a:lnSpc>
                <a:spcPct val="96200"/>
              </a:lnSpc>
              <a:spcBef>
                <a:spcPts val="20"/>
              </a:spcBef>
            </a:pPr>
            <a:r>
              <a:rPr sz="1200" spc="-15" dirty="0">
                <a:latin typeface="Times New Roman"/>
                <a:cs typeface="Times New Roman"/>
              </a:rPr>
              <a:t>A/D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D/A </a:t>
            </a:r>
            <a:r>
              <a:rPr sz="1200" dirty="0">
                <a:latin typeface="Times New Roman"/>
                <a:cs typeface="Times New Roman"/>
              </a:rPr>
              <a:t>converters </a:t>
            </a:r>
            <a:r>
              <a:rPr sz="1200" spc="-1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typically required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such </a:t>
            </a:r>
            <a:r>
              <a:rPr sz="1200" spc="-10" dirty="0">
                <a:latin typeface="Times New Roman"/>
                <a:cs typeface="Times New Roman"/>
              </a:rPr>
              <a:t>applications,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convert </a:t>
            </a:r>
            <a:r>
              <a:rPr sz="1200" spc="-15" dirty="0">
                <a:latin typeface="Times New Roman"/>
                <a:cs typeface="Times New Roman"/>
              </a:rPr>
              <a:t>signals </a:t>
            </a:r>
            <a:r>
              <a:rPr sz="1200" dirty="0">
                <a:latin typeface="Times New Roman"/>
                <a:cs typeface="Times New Roman"/>
              </a:rPr>
              <a:t>from the </a:t>
            </a:r>
            <a:r>
              <a:rPr sz="1200" spc="-10" dirty="0">
                <a:latin typeface="Times New Roman"/>
                <a:cs typeface="Times New Roman"/>
              </a:rPr>
              <a:t>plant </a:t>
            </a:r>
            <a:r>
              <a:rPr sz="1200" dirty="0">
                <a:latin typeface="Times New Roman"/>
                <a:cs typeface="Times New Roman"/>
              </a:rPr>
              <a:t>to  </a:t>
            </a:r>
            <a:r>
              <a:rPr sz="1200" spc="-5" dirty="0">
                <a:latin typeface="Times New Roman"/>
                <a:cs typeface="Times New Roman"/>
              </a:rPr>
              <a:t>digital </a:t>
            </a:r>
            <a:r>
              <a:rPr sz="1200" spc="-10" dirty="0">
                <a:latin typeface="Times New Roman"/>
                <a:cs typeface="Times New Roman"/>
              </a:rPr>
              <a:t>signals,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convert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digital signal </a:t>
            </a:r>
            <a:r>
              <a:rPr sz="1200" spc="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computer </a:t>
            </a:r>
            <a:r>
              <a:rPr sz="1200" spc="-15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control signal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the analog </a:t>
            </a:r>
            <a:r>
              <a:rPr sz="1200" spc="-10" dirty="0">
                <a:latin typeface="Times New Roman"/>
                <a:cs typeface="Times New Roman"/>
              </a:rPr>
              <a:t>plant.  The </a:t>
            </a:r>
            <a:r>
              <a:rPr sz="1200" spc="-15" dirty="0">
                <a:latin typeface="Times New Roman"/>
                <a:cs typeface="Times New Roman"/>
              </a:rPr>
              <a:t>joint </a:t>
            </a:r>
            <a:r>
              <a:rPr sz="1200" spc="-5" dirty="0">
                <a:latin typeface="Times New Roman"/>
                <a:cs typeface="Times New Roman"/>
              </a:rPr>
              <a:t>operation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these elements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usually synchronized </a:t>
            </a:r>
            <a:r>
              <a:rPr sz="1200" dirty="0">
                <a:latin typeface="Times New Roman"/>
                <a:cs typeface="Times New Roman"/>
              </a:rPr>
              <a:t>by a </a:t>
            </a:r>
            <a:r>
              <a:rPr sz="1200" spc="-5" dirty="0">
                <a:latin typeface="Times New Roman"/>
                <a:cs typeface="Times New Roman"/>
              </a:rPr>
              <a:t>clock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resulting </a:t>
            </a:r>
            <a:r>
              <a:rPr sz="1200" spc="-5" dirty="0">
                <a:latin typeface="Times New Roman"/>
                <a:cs typeface="Times New Roman"/>
              </a:rPr>
              <a:t>controller </a:t>
            </a:r>
            <a:r>
              <a:rPr sz="1200" spc="-15" dirty="0">
                <a:latin typeface="Times New Roman"/>
                <a:cs typeface="Times New Roman"/>
              </a:rPr>
              <a:t>is  </a:t>
            </a:r>
            <a:r>
              <a:rPr sz="1200" spc="-5" dirty="0">
                <a:latin typeface="Times New Roman"/>
                <a:cs typeface="Times New Roman"/>
              </a:rPr>
              <a:t>sometimes called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b="1" i="1" dirty="0">
                <a:latin typeface="Times New Roman"/>
                <a:cs typeface="Times New Roman"/>
              </a:rPr>
              <a:t>digital </a:t>
            </a:r>
            <a:r>
              <a:rPr sz="1200" b="1" i="1" spc="-5" dirty="0">
                <a:latin typeface="Times New Roman"/>
                <a:cs typeface="Times New Roman"/>
              </a:rPr>
              <a:t>filter, </a:t>
            </a:r>
            <a:r>
              <a:rPr sz="1200" spc="-5" dirty="0">
                <a:latin typeface="Times New Roman"/>
                <a:cs typeface="Times New Roman"/>
              </a:rPr>
              <a:t>as illustrated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Fig.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46250" y="2597657"/>
            <a:ext cx="4314825" cy="1352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139820"/>
            <a:ext cx="6224905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latin typeface="Times New Roman"/>
                <a:cs typeface="Times New Roman"/>
              </a:rPr>
              <a:t>Example</a:t>
            </a:r>
            <a:endParaRPr sz="10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Given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of </a:t>
            </a:r>
            <a:r>
              <a:rPr sz="1000" spc="5" dirty="0">
                <a:latin typeface="Times New Roman"/>
                <a:cs typeface="Times New Roman"/>
              </a:rPr>
              <a:t>Figure </a:t>
            </a:r>
            <a:r>
              <a:rPr sz="1000" spc="-10" dirty="0">
                <a:latin typeface="Times New Roman"/>
                <a:cs typeface="Times New Roman"/>
              </a:rPr>
              <a:t>4.3, </a:t>
            </a:r>
            <a:r>
              <a:rPr sz="1000" spc="-5" dirty="0">
                <a:latin typeface="Times New Roman"/>
                <a:cs typeface="Times New Roman"/>
              </a:rPr>
              <a:t>write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output, </a:t>
            </a:r>
            <a:r>
              <a:rPr sz="1000" spc="-10" dirty="0">
                <a:latin typeface="Times New Roman"/>
                <a:cs typeface="Times New Roman"/>
              </a:rPr>
              <a:t>c(t), in </a:t>
            </a:r>
            <a:r>
              <a:rPr sz="1000" spc="-5" dirty="0">
                <a:latin typeface="Times New Roman"/>
                <a:cs typeface="Times New Roman"/>
              </a:rPr>
              <a:t>general terms.Specify </a:t>
            </a:r>
            <a:r>
              <a:rPr sz="1000" spc="1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forced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spc="-5" dirty="0">
                <a:latin typeface="Times New Roman"/>
                <a:cs typeface="Times New Roman"/>
              </a:rPr>
              <a:t>natural </a:t>
            </a:r>
            <a:r>
              <a:rPr sz="1000" dirty="0">
                <a:latin typeface="Times New Roman"/>
                <a:cs typeface="Times New Roman"/>
              </a:rPr>
              <a:t>parts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10" dirty="0">
                <a:latin typeface="Times New Roman"/>
                <a:cs typeface="Times New Roman"/>
              </a:rPr>
              <a:t>the</a:t>
            </a:r>
            <a:r>
              <a:rPr sz="1000" spc="229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solution.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4560570"/>
            <a:ext cx="6092190" cy="3225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130"/>
              </a:lnSpc>
              <a:spcBef>
                <a:spcPts val="200"/>
              </a:spcBef>
            </a:pPr>
            <a:r>
              <a:rPr sz="1000" dirty="0">
                <a:latin typeface="Times New Roman"/>
                <a:cs typeface="Times New Roman"/>
              </a:rPr>
              <a:t>By inspection, </a:t>
            </a:r>
            <a:r>
              <a:rPr sz="1000" spc="-10" dirty="0">
                <a:latin typeface="Times New Roman"/>
                <a:cs typeface="Times New Roman"/>
              </a:rPr>
              <a:t>each system </a:t>
            </a:r>
            <a:r>
              <a:rPr sz="1000" spc="-5" dirty="0">
                <a:latin typeface="Times New Roman"/>
                <a:cs typeface="Times New Roman"/>
              </a:rPr>
              <a:t>pole </a:t>
            </a:r>
            <a:r>
              <a:rPr sz="1000" dirty="0">
                <a:latin typeface="Times New Roman"/>
                <a:cs typeface="Times New Roman"/>
              </a:rPr>
              <a:t>generates </a:t>
            </a:r>
            <a:r>
              <a:rPr sz="1000" spc="-5" dirty="0">
                <a:latin typeface="Times New Roman"/>
                <a:cs typeface="Times New Roman"/>
              </a:rPr>
              <a:t>an exponential </a:t>
            </a:r>
            <a:r>
              <a:rPr sz="1000" spc="5" dirty="0">
                <a:latin typeface="Times New Roman"/>
                <a:cs typeface="Times New Roman"/>
              </a:rPr>
              <a:t>as </a:t>
            </a:r>
            <a:r>
              <a:rPr sz="1000" dirty="0">
                <a:latin typeface="Times New Roman"/>
                <a:cs typeface="Times New Roman"/>
              </a:rPr>
              <a:t>part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1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natural response.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20" dirty="0">
                <a:latin typeface="Times New Roman"/>
                <a:cs typeface="Times New Roman"/>
              </a:rPr>
              <a:t>input‟s </a:t>
            </a:r>
            <a:r>
              <a:rPr sz="1000" spc="-5" dirty="0">
                <a:latin typeface="Times New Roman"/>
                <a:cs typeface="Times New Roman"/>
              </a:rPr>
              <a:t>pole generates </a:t>
            </a:r>
            <a:r>
              <a:rPr sz="1000" dirty="0">
                <a:latin typeface="Times New Roman"/>
                <a:cs typeface="Times New Roman"/>
              </a:rPr>
              <a:t>the  </a:t>
            </a:r>
            <a:r>
              <a:rPr sz="1000" spc="-5" dirty="0">
                <a:latin typeface="Times New Roman"/>
                <a:cs typeface="Times New Roman"/>
              </a:rPr>
              <a:t>forced response.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Thus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6127750"/>
            <a:ext cx="48133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5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x</a:t>
            </a:r>
            <a:r>
              <a:rPr sz="1000" spc="-20" dirty="0">
                <a:latin typeface="Times New Roman"/>
                <a:cs typeface="Times New Roman"/>
              </a:rPr>
              <a:t>a</a:t>
            </a:r>
            <a:r>
              <a:rPr sz="1000" spc="10" dirty="0">
                <a:latin typeface="Times New Roman"/>
                <a:cs typeface="Times New Roman"/>
              </a:rPr>
              <a:t>m</a:t>
            </a:r>
            <a:r>
              <a:rPr sz="1000" dirty="0">
                <a:latin typeface="Times New Roman"/>
                <a:cs typeface="Times New Roman"/>
              </a:rPr>
              <a:t>p</a:t>
            </a:r>
            <a:r>
              <a:rPr sz="1000" spc="5" dirty="0">
                <a:latin typeface="Times New Roman"/>
                <a:cs typeface="Times New Roman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7064767"/>
            <a:ext cx="6224905" cy="95885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69"/>
              </a:spcBef>
            </a:pPr>
            <a:r>
              <a:rPr sz="1400" b="1" spc="-10" dirty="0">
                <a:latin typeface="Times New Roman"/>
                <a:cs typeface="Times New Roman"/>
              </a:rPr>
              <a:t>Example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ts val="1850"/>
              </a:lnSpc>
              <a:spcBef>
                <a:spcPts val="1145"/>
              </a:spcBef>
            </a:pPr>
            <a:r>
              <a:rPr sz="1600" spc="-5" dirty="0">
                <a:latin typeface="Times New Roman"/>
                <a:cs typeface="Times New Roman"/>
              </a:rPr>
              <a:t>Find </a:t>
            </a:r>
            <a:r>
              <a:rPr sz="1600" spc="5" dirty="0">
                <a:latin typeface="Times New Roman"/>
                <a:cs typeface="Times New Roman"/>
              </a:rPr>
              <a:t>the </a:t>
            </a:r>
            <a:r>
              <a:rPr sz="1600" spc="-10" dirty="0">
                <a:latin typeface="Times New Roman"/>
                <a:cs typeface="Times New Roman"/>
              </a:rPr>
              <a:t>output </a:t>
            </a:r>
            <a:r>
              <a:rPr sz="1600" spc="-5" dirty="0">
                <a:latin typeface="Times New Roman"/>
                <a:cs typeface="Times New Roman"/>
              </a:rPr>
              <a:t>response, </a:t>
            </a:r>
            <a:r>
              <a:rPr sz="1600" dirty="0">
                <a:latin typeface="Times New Roman"/>
                <a:cs typeface="Times New Roman"/>
              </a:rPr>
              <a:t>c(t), </a:t>
            </a:r>
            <a:r>
              <a:rPr sz="1600" spc="-10" dirty="0">
                <a:latin typeface="Times New Roman"/>
                <a:cs typeface="Times New Roman"/>
              </a:rPr>
              <a:t>for </a:t>
            </a:r>
            <a:r>
              <a:rPr sz="1600" spc="-5" dirty="0">
                <a:latin typeface="Times New Roman"/>
                <a:cs typeface="Times New Roman"/>
              </a:rPr>
              <a:t>each of the systems shown </a:t>
            </a:r>
            <a:r>
              <a:rPr sz="1600" spc="5" dirty="0">
                <a:latin typeface="Times New Roman"/>
                <a:cs typeface="Times New Roman"/>
              </a:rPr>
              <a:t>in </a:t>
            </a:r>
            <a:r>
              <a:rPr sz="1600" spc="-5" dirty="0">
                <a:latin typeface="Times New Roman"/>
                <a:cs typeface="Times New Roman"/>
              </a:rPr>
              <a:t>Figure P4.1.  Also </a:t>
            </a:r>
            <a:r>
              <a:rPr sz="1600" dirty="0">
                <a:latin typeface="Times New Roman"/>
                <a:cs typeface="Times New Roman"/>
              </a:rPr>
              <a:t>find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5" dirty="0">
                <a:latin typeface="Times New Roman"/>
                <a:cs typeface="Times New Roman"/>
              </a:rPr>
              <a:t>time </a:t>
            </a:r>
            <a:r>
              <a:rPr sz="1600" spc="-5" dirty="0">
                <a:latin typeface="Times New Roman"/>
                <a:cs typeface="Times New Roman"/>
              </a:rPr>
              <a:t>constant, </a:t>
            </a:r>
            <a:r>
              <a:rPr sz="1600" dirty="0">
                <a:latin typeface="Times New Roman"/>
                <a:cs typeface="Times New Roman"/>
              </a:rPr>
              <a:t>rise </a:t>
            </a:r>
            <a:r>
              <a:rPr sz="1600" spc="-5" dirty="0">
                <a:latin typeface="Times New Roman"/>
                <a:cs typeface="Times New Roman"/>
              </a:rPr>
              <a:t>time, and settling </a:t>
            </a:r>
            <a:r>
              <a:rPr sz="1600" spc="5" dirty="0">
                <a:latin typeface="Times New Roman"/>
                <a:cs typeface="Times New Roman"/>
              </a:rPr>
              <a:t>time </a:t>
            </a:r>
            <a:r>
              <a:rPr sz="1600" spc="-10" dirty="0">
                <a:latin typeface="Times New Roman"/>
                <a:cs typeface="Times New Roman"/>
              </a:rPr>
              <a:t>for each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case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794" y="641492"/>
            <a:ext cx="5073265" cy="2274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84864" y="3857842"/>
            <a:ext cx="3163551" cy="622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510" y="4933256"/>
            <a:ext cx="2959362" cy="4625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176" y="5649452"/>
            <a:ext cx="2993175" cy="3069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384" y="6300215"/>
            <a:ext cx="6449565" cy="826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9498" y="8251476"/>
            <a:ext cx="2561191" cy="13452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50</a:t>
            </a:fld>
            <a:endParaRPr spc="30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156" y="6870781"/>
            <a:ext cx="6189442" cy="2383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100" y="2508631"/>
            <a:ext cx="6515734" cy="8509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45"/>
              </a:lnSpc>
              <a:spcBef>
                <a:spcPts val="90"/>
              </a:spcBef>
            </a:pPr>
            <a:r>
              <a:rPr sz="1000" b="1" spc="-10" dirty="0">
                <a:latin typeface="Times New Roman"/>
                <a:cs typeface="Times New Roman"/>
              </a:rPr>
              <a:t>E</a:t>
            </a:r>
            <a:r>
              <a:rPr sz="1400" b="1" spc="-10" dirty="0">
                <a:latin typeface="Times New Roman"/>
                <a:cs typeface="Times New Roman"/>
              </a:rPr>
              <a:t>xample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75"/>
              </a:spcBef>
            </a:pPr>
            <a:r>
              <a:rPr sz="1400" spc="-10" dirty="0">
                <a:latin typeface="Times New Roman"/>
                <a:cs typeface="Times New Roman"/>
              </a:rPr>
              <a:t>Find the </a:t>
            </a:r>
            <a:r>
              <a:rPr sz="1400" spc="-5" dirty="0">
                <a:latin typeface="Times New Roman"/>
                <a:cs typeface="Times New Roman"/>
              </a:rPr>
              <a:t>capacitor </a:t>
            </a:r>
            <a:r>
              <a:rPr sz="1400" spc="-10" dirty="0">
                <a:latin typeface="Times New Roman"/>
                <a:cs typeface="Times New Roman"/>
              </a:rPr>
              <a:t>voltage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network </a:t>
            </a:r>
            <a:r>
              <a:rPr sz="1400" spc="-5" dirty="0">
                <a:latin typeface="Times New Roman"/>
                <a:cs typeface="Times New Roman"/>
              </a:rPr>
              <a:t>shown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P4.2 </a:t>
            </a:r>
            <a:r>
              <a:rPr sz="1400" spc="-5" dirty="0">
                <a:latin typeface="Times New Roman"/>
                <a:cs typeface="Times New Roman"/>
              </a:rPr>
              <a:t>if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switch </a:t>
            </a:r>
            <a:r>
              <a:rPr sz="1400" spc="-5" dirty="0">
                <a:latin typeface="Times New Roman"/>
                <a:cs typeface="Times New Roman"/>
              </a:rPr>
              <a:t>closes at t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0.  </a:t>
            </a:r>
            <a:r>
              <a:rPr sz="1400" spc="-10" dirty="0">
                <a:latin typeface="Times New Roman"/>
                <a:cs typeface="Times New Roman"/>
              </a:rPr>
              <a:t>Assume zero initial </a:t>
            </a:r>
            <a:r>
              <a:rPr sz="1400" spc="-5" dirty="0">
                <a:latin typeface="Times New Roman"/>
                <a:cs typeface="Times New Roman"/>
              </a:rPr>
              <a:t>conditions. </a:t>
            </a:r>
            <a:r>
              <a:rPr sz="1400" spc="-10" dirty="0">
                <a:latin typeface="Times New Roman"/>
                <a:cs typeface="Times New Roman"/>
              </a:rPr>
              <a:t>Also find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time </a:t>
            </a:r>
            <a:r>
              <a:rPr sz="1400" spc="-5" dirty="0">
                <a:latin typeface="Times New Roman"/>
                <a:cs typeface="Times New Roman"/>
              </a:rPr>
              <a:t>constant, </a:t>
            </a:r>
            <a:r>
              <a:rPr sz="1400" spc="-10" dirty="0">
                <a:latin typeface="Times New Roman"/>
                <a:cs typeface="Times New Roman"/>
              </a:rPr>
              <a:t>rise time,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settling time </a:t>
            </a:r>
            <a:r>
              <a:rPr sz="1400" spc="-10" dirty="0">
                <a:latin typeface="Times New Roman"/>
                <a:cs typeface="Times New Roman"/>
              </a:rPr>
              <a:t>for 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capacitor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voltage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7471" y="578563"/>
            <a:ext cx="5632545" cy="17371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36570" y="3549974"/>
            <a:ext cx="2546821" cy="15697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1276" y="5180397"/>
            <a:ext cx="6527673" cy="111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51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625" y="304800"/>
            <a:ext cx="6955409" cy="10085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27100" y="514857"/>
            <a:ext cx="6672580" cy="385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5"/>
              </a:lnSpc>
              <a:spcBef>
                <a:spcPts val="100"/>
              </a:spcBef>
            </a:pPr>
            <a:r>
              <a:rPr sz="1200" dirty="0">
                <a:solidFill>
                  <a:srgbClr val="005F70"/>
                </a:solidFill>
                <a:latin typeface="Arial"/>
                <a:cs typeface="Arial"/>
              </a:rPr>
              <a:t>Review</a:t>
            </a:r>
            <a:r>
              <a:rPr sz="1200" spc="-35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05F70"/>
                </a:solidFill>
                <a:latin typeface="Arial"/>
                <a:cs typeface="Arial"/>
              </a:rPr>
              <a:t>Questions</a:t>
            </a:r>
            <a:endParaRPr sz="1200" dirty="0">
              <a:latin typeface="Arial"/>
              <a:cs typeface="Arial"/>
            </a:endParaRPr>
          </a:p>
          <a:p>
            <a:pPr marL="167640" indent="-155575">
              <a:lnSpc>
                <a:spcPts val="137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spc="-15" dirty="0">
                <a:latin typeface="Times New Roman"/>
                <a:cs typeface="Times New Roman"/>
              </a:rPr>
              <a:t>Name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performance specification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first-order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systems.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spc="-15" dirty="0">
                <a:latin typeface="Times New Roman"/>
                <a:cs typeface="Times New Roman"/>
              </a:rPr>
              <a:t>What </a:t>
            </a:r>
            <a:r>
              <a:rPr sz="1200" dirty="0">
                <a:latin typeface="Times New Roman"/>
                <a:cs typeface="Times New Roman"/>
              </a:rPr>
              <a:t>does the </a:t>
            </a:r>
            <a:r>
              <a:rPr sz="1200" spc="-5" dirty="0">
                <a:latin typeface="Times New Roman"/>
                <a:cs typeface="Times New Roman"/>
              </a:rPr>
              <a:t>performance specification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first-order </a:t>
            </a:r>
            <a:r>
              <a:rPr sz="1200" spc="-10" dirty="0">
                <a:latin typeface="Times New Roman"/>
                <a:cs typeface="Times New Roman"/>
              </a:rPr>
              <a:t>system </a:t>
            </a:r>
            <a:r>
              <a:rPr sz="1200" dirty="0">
                <a:latin typeface="Times New Roman"/>
                <a:cs typeface="Times New Roman"/>
              </a:rPr>
              <a:t>tell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us?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system with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input and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output, </a:t>
            </a:r>
            <a:r>
              <a:rPr sz="1200" spc="-10" dirty="0">
                <a:latin typeface="Times New Roman"/>
                <a:cs typeface="Times New Roman"/>
              </a:rPr>
              <a:t>what poles </a:t>
            </a:r>
            <a:r>
              <a:rPr sz="1200" spc="-5" dirty="0">
                <a:latin typeface="Times New Roman"/>
                <a:cs typeface="Times New Roman"/>
              </a:rPr>
              <a:t>generate </a:t>
            </a:r>
            <a:r>
              <a:rPr sz="1200" dirty="0">
                <a:latin typeface="Times New Roman"/>
                <a:cs typeface="Times New Roman"/>
              </a:rPr>
              <a:t>the steady-state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response?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dirty="0">
                <a:latin typeface="Times New Roman"/>
                <a:cs typeface="Times New Roman"/>
              </a:rPr>
              <a:t>In a </a:t>
            </a:r>
            <a:r>
              <a:rPr sz="1200" spc="-5" dirty="0">
                <a:latin typeface="Times New Roman"/>
                <a:cs typeface="Times New Roman"/>
              </a:rPr>
              <a:t>system with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spc="-10" dirty="0">
                <a:latin typeface="Times New Roman"/>
                <a:cs typeface="Times New Roman"/>
              </a:rPr>
              <a:t>input and </a:t>
            </a:r>
            <a:r>
              <a:rPr sz="1200" spc="-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output, </a:t>
            </a:r>
            <a:r>
              <a:rPr sz="1200" spc="-10" dirty="0">
                <a:latin typeface="Times New Roman"/>
                <a:cs typeface="Times New Roman"/>
              </a:rPr>
              <a:t>what poles </a:t>
            </a:r>
            <a:r>
              <a:rPr sz="1200" spc="-5" dirty="0">
                <a:latin typeface="Times New Roman"/>
                <a:cs typeface="Times New Roman"/>
              </a:rPr>
              <a:t>generate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transient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response?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imaginary </a:t>
            </a:r>
            <a:r>
              <a:rPr sz="1200" spc="5" dirty="0">
                <a:latin typeface="Times New Roman"/>
                <a:cs typeface="Times New Roman"/>
              </a:rPr>
              <a:t>part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pole </a:t>
            </a:r>
            <a:r>
              <a:rPr sz="1200" spc="-5" dirty="0">
                <a:latin typeface="Times New Roman"/>
                <a:cs typeface="Times New Roman"/>
              </a:rPr>
              <a:t>generates what </a:t>
            </a:r>
            <a:r>
              <a:rPr sz="1200" spc="-10" dirty="0">
                <a:latin typeface="Times New Roman"/>
                <a:cs typeface="Times New Roman"/>
              </a:rPr>
              <a:t>part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response?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real </a:t>
            </a:r>
            <a:r>
              <a:rPr sz="1200" dirty="0">
                <a:latin typeface="Times New Roman"/>
                <a:cs typeface="Times New Roman"/>
              </a:rPr>
              <a:t>part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pole </a:t>
            </a:r>
            <a:r>
              <a:rPr sz="1200" dirty="0">
                <a:latin typeface="Times New Roman"/>
                <a:cs typeface="Times New Roman"/>
              </a:rPr>
              <a:t>generates </a:t>
            </a:r>
            <a:r>
              <a:rPr sz="1200" spc="-10" dirty="0">
                <a:latin typeface="Times New Roman"/>
                <a:cs typeface="Times New Roman"/>
              </a:rPr>
              <a:t>what part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response?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spc="-15" dirty="0">
                <a:latin typeface="Times New Roman"/>
                <a:cs typeface="Times New Roman"/>
              </a:rPr>
              <a:t>What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between the natural </a:t>
            </a:r>
            <a:r>
              <a:rPr sz="1200" spc="-5" dirty="0">
                <a:latin typeface="Times New Roman"/>
                <a:cs typeface="Times New Roman"/>
              </a:rPr>
              <a:t>frequency 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damped </a:t>
            </a:r>
            <a:r>
              <a:rPr sz="1200" spc="-5" dirty="0">
                <a:latin typeface="Times New Roman"/>
                <a:cs typeface="Times New Roman"/>
              </a:rPr>
              <a:t>frequency </a:t>
            </a:r>
            <a:r>
              <a:rPr sz="1200" spc="20" dirty="0">
                <a:latin typeface="Times New Roman"/>
                <a:cs typeface="Times New Roman"/>
              </a:rPr>
              <a:t>of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oscillation?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dirty="0">
                <a:latin typeface="Times New Roman"/>
                <a:cs typeface="Times New Roman"/>
              </a:rPr>
              <a:t>If a </a:t>
            </a:r>
            <a:r>
              <a:rPr sz="1200" spc="-10" dirty="0">
                <a:latin typeface="Times New Roman"/>
                <a:cs typeface="Times New Roman"/>
              </a:rPr>
              <a:t>pole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moved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constant imaginary </a:t>
            </a:r>
            <a:r>
              <a:rPr sz="1200" spc="5" dirty="0">
                <a:latin typeface="Times New Roman"/>
                <a:cs typeface="Times New Roman"/>
              </a:rPr>
              <a:t>part, </a:t>
            </a:r>
            <a:r>
              <a:rPr sz="1200" spc="-10" dirty="0">
                <a:latin typeface="Times New Roman"/>
                <a:cs typeface="Times New Roman"/>
              </a:rPr>
              <a:t>what </a:t>
            </a:r>
            <a:r>
              <a:rPr sz="1200" spc="-1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responses have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common?</a:t>
            </a:r>
            <a:endParaRPr sz="1200" dirty="0">
              <a:latin typeface="Times New Roman"/>
              <a:cs typeface="Times New Roman"/>
            </a:endParaRPr>
          </a:p>
          <a:p>
            <a:pPr marL="167640" indent="-155575">
              <a:lnSpc>
                <a:spcPts val="1380"/>
              </a:lnSpc>
              <a:buClr>
                <a:srgbClr val="005F70"/>
              </a:buClr>
              <a:buAutoNum type="arabicPeriod"/>
              <a:tabLst>
                <a:tab pos="168275" algn="l"/>
              </a:tabLst>
            </a:pPr>
            <a:r>
              <a:rPr sz="1200" dirty="0">
                <a:latin typeface="Times New Roman"/>
                <a:cs typeface="Times New Roman"/>
              </a:rPr>
              <a:t>If a </a:t>
            </a:r>
            <a:r>
              <a:rPr sz="1200" spc="-10" dirty="0">
                <a:latin typeface="Times New Roman"/>
                <a:cs typeface="Times New Roman"/>
              </a:rPr>
              <a:t>pole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moved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constant </a:t>
            </a:r>
            <a:r>
              <a:rPr sz="1200" dirty="0">
                <a:latin typeface="Times New Roman"/>
                <a:cs typeface="Times New Roman"/>
              </a:rPr>
              <a:t>real part, </a:t>
            </a:r>
            <a:r>
              <a:rPr sz="1200" spc="-10" dirty="0">
                <a:latin typeface="Times New Roman"/>
                <a:cs typeface="Times New Roman"/>
              </a:rPr>
              <a:t>what will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responses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spc="-15" dirty="0">
                <a:latin typeface="Times New Roman"/>
                <a:cs typeface="Times New Roman"/>
              </a:rPr>
              <a:t>in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common?</a:t>
            </a:r>
            <a:endParaRPr sz="1200" dirty="0">
              <a:latin typeface="Times New Roman"/>
              <a:cs typeface="Times New Roman"/>
            </a:endParaRPr>
          </a:p>
          <a:p>
            <a:pPr marL="12700" marR="607060">
              <a:lnSpc>
                <a:spcPts val="1390"/>
              </a:lnSpc>
              <a:spcBef>
                <a:spcPts val="50"/>
              </a:spcBef>
              <a:buClr>
                <a:srgbClr val="005F70"/>
              </a:buClr>
              <a:buAutoNum type="arabicPeriod"/>
              <a:tabLst>
                <a:tab pos="244475" algn="l"/>
              </a:tabLst>
            </a:pPr>
            <a:r>
              <a:rPr sz="1200" dirty="0">
                <a:latin typeface="Times New Roman"/>
                <a:cs typeface="Times New Roman"/>
              </a:rPr>
              <a:t>If a </a:t>
            </a:r>
            <a:r>
              <a:rPr sz="1200" spc="-10" dirty="0">
                <a:latin typeface="Times New Roman"/>
                <a:cs typeface="Times New Roman"/>
              </a:rPr>
              <a:t>pole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moved </a:t>
            </a:r>
            <a:r>
              <a:rPr sz="1200" spc="-5" dirty="0">
                <a:latin typeface="Times New Roman"/>
                <a:cs typeface="Times New Roman"/>
              </a:rPr>
              <a:t>along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radial line </a:t>
            </a:r>
            <a:r>
              <a:rPr sz="1200" dirty="0">
                <a:latin typeface="Times New Roman"/>
                <a:cs typeface="Times New Roman"/>
              </a:rPr>
              <a:t>extending from the </a:t>
            </a:r>
            <a:r>
              <a:rPr sz="1200" spc="-10" dirty="0">
                <a:latin typeface="Times New Roman"/>
                <a:cs typeface="Times New Roman"/>
              </a:rPr>
              <a:t>origin, what </a:t>
            </a:r>
            <a:r>
              <a:rPr sz="1200" spc="-5" dirty="0">
                <a:latin typeface="Times New Roman"/>
                <a:cs typeface="Times New Roman"/>
              </a:rPr>
              <a:t>will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responses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spc="-1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common?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algn="l">
              <a:lnSpc>
                <a:spcPts val="2130"/>
              </a:lnSpc>
            </a:pPr>
            <a:r>
              <a:rPr sz="1800" b="1" dirty="0">
                <a:latin typeface="Arial"/>
                <a:cs typeface="Arial"/>
              </a:rPr>
              <a:t>Second-Order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Systems: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95700"/>
              </a:lnSpc>
              <a:spcBef>
                <a:spcPts val="45"/>
              </a:spcBef>
            </a:pPr>
            <a:r>
              <a:rPr sz="1400" spc="-10" dirty="0">
                <a:latin typeface="Times New Roman"/>
                <a:cs typeface="Times New Roman"/>
              </a:rPr>
              <a:t>Whereas </a:t>
            </a:r>
            <a:r>
              <a:rPr sz="1400" spc="-5" dirty="0">
                <a:latin typeface="Times New Roman"/>
                <a:cs typeface="Times New Roman"/>
              </a:rPr>
              <a:t>varying a first-order </a:t>
            </a:r>
            <a:r>
              <a:rPr sz="1400" spc="-25" dirty="0">
                <a:latin typeface="Times New Roman"/>
                <a:cs typeface="Times New Roman"/>
              </a:rPr>
              <a:t>system‟s </a:t>
            </a:r>
            <a:r>
              <a:rPr sz="1400" spc="-5" dirty="0">
                <a:latin typeface="Times New Roman"/>
                <a:cs typeface="Times New Roman"/>
              </a:rPr>
              <a:t>parameter simply changes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speed 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response,  </a:t>
            </a:r>
            <a:r>
              <a:rPr sz="1400" spc="-10" dirty="0">
                <a:latin typeface="Times New Roman"/>
                <a:cs typeface="Times New Roman"/>
              </a:rPr>
              <a:t>changes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parameters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second-order system </a:t>
            </a:r>
            <a:r>
              <a:rPr sz="1400" dirty="0">
                <a:latin typeface="Times New Roman"/>
                <a:cs typeface="Times New Roman"/>
              </a:rPr>
              <a:t>can </a:t>
            </a:r>
            <a:r>
              <a:rPr sz="1400" spc="-10" dirty="0">
                <a:latin typeface="Times New Roman"/>
                <a:cs typeface="Times New Roman"/>
              </a:rPr>
              <a:t>change the </a:t>
            </a:r>
            <a:r>
              <a:rPr sz="1400" spc="-5" dirty="0">
                <a:latin typeface="Times New Roman"/>
                <a:cs typeface="Times New Roman"/>
              </a:rPr>
              <a:t>form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response. </a:t>
            </a:r>
            <a:r>
              <a:rPr sz="1400" spc="-20" dirty="0">
                <a:latin typeface="Times New Roman"/>
                <a:cs typeface="Times New Roman"/>
              </a:rPr>
              <a:t>For  </a:t>
            </a:r>
            <a:r>
              <a:rPr sz="1400" spc="-5" dirty="0">
                <a:latin typeface="Times New Roman"/>
                <a:cs typeface="Times New Roman"/>
              </a:rPr>
              <a:t>example, a second-order system </a:t>
            </a:r>
            <a:r>
              <a:rPr sz="1400" dirty="0">
                <a:latin typeface="Times New Roman"/>
                <a:cs typeface="Times New Roman"/>
              </a:rPr>
              <a:t>can </a:t>
            </a:r>
            <a:r>
              <a:rPr sz="1400" spc="-5" dirty="0">
                <a:latin typeface="Times New Roman"/>
                <a:cs typeface="Times New Roman"/>
              </a:rPr>
              <a:t>display characteristics </a:t>
            </a:r>
            <a:r>
              <a:rPr sz="1400" spc="-15" dirty="0">
                <a:latin typeface="Times New Roman"/>
                <a:cs typeface="Times New Roman"/>
              </a:rPr>
              <a:t>much </a:t>
            </a:r>
            <a:r>
              <a:rPr sz="1400" spc="-10" dirty="0">
                <a:latin typeface="Times New Roman"/>
                <a:cs typeface="Times New Roman"/>
              </a:rPr>
              <a:t>like </a:t>
            </a:r>
            <a:r>
              <a:rPr sz="1400" spc="-5" dirty="0">
                <a:latin typeface="Times New Roman"/>
                <a:cs typeface="Times New Roman"/>
              </a:rPr>
              <a:t>a first-order </a:t>
            </a:r>
            <a:r>
              <a:rPr sz="1400" spc="-10" dirty="0">
                <a:latin typeface="Times New Roman"/>
                <a:cs typeface="Times New Roman"/>
              </a:rPr>
              <a:t>system, or,  </a:t>
            </a:r>
            <a:r>
              <a:rPr sz="1400" spc="-5" dirty="0">
                <a:latin typeface="Times New Roman"/>
                <a:cs typeface="Times New Roman"/>
              </a:rPr>
              <a:t>depending </a:t>
            </a:r>
            <a:r>
              <a:rPr sz="1400" spc="5" dirty="0">
                <a:latin typeface="Times New Roman"/>
                <a:cs typeface="Times New Roman"/>
              </a:rPr>
              <a:t>on </a:t>
            </a:r>
            <a:r>
              <a:rPr sz="1400" spc="-5" dirty="0">
                <a:latin typeface="Times New Roman"/>
                <a:cs typeface="Times New Roman"/>
              </a:rPr>
              <a:t>component </a:t>
            </a:r>
            <a:r>
              <a:rPr sz="1400" spc="-10" dirty="0">
                <a:latin typeface="Times New Roman"/>
                <a:cs typeface="Times New Roman"/>
              </a:rPr>
              <a:t>values, </a:t>
            </a:r>
            <a:r>
              <a:rPr sz="1400" spc="-5" dirty="0">
                <a:latin typeface="Times New Roman"/>
                <a:cs typeface="Times New Roman"/>
              </a:rPr>
              <a:t>display </a:t>
            </a:r>
            <a:r>
              <a:rPr sz="1400" spc="-10" dirty="0">
                <a:latin typeface="Times New Roman"/>
                <a:cs typeface="Times New Roman"/>
              </a:rPr>
              <a:t>damped </a:t>
            </a:r>
            <a:r>
              <a:rPr sz="1400" spc="-5" dirty="0">
                <a:latin typeface="Times New Roman"/>
                <a:cs typeface="Times New Roman"/>
              </a:rPr>
              <a:t>or </a:t>
            </a:r>
            <a:r>
              <a:rPr sz="1400" spc="-10" dirty="0">
                <a:latin typeface="Times New Roman"/>
                <a:cs typeface="Times New Roman"/>
              </a:rPr>
              <a:t>pure </a:t>
            </a:r>
            <a:r>
              <a:rPr sz="1400" spc="-5" dirty="0">
                <a:latin typeface="Times New Roman"/>
                <a:cs typeface="Times New Roman"/>
              </a:rPr>
              <a:t>oscillations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15" dirty="0">
                <a:latin typeface="Times New Roman"/>
                <a:cs typeface="Times New Roman"/>
              </a:rPr>
              <a:t>its </a:t>
            </a:r>
            <a:r>
              <a:rPr sz="1400" spc="-5" dirty="0">
                <a:latin typeface="Times New Roman"/>
                <a:cs typeface="Times New Roman"/>
              </a:rPr>
              <a:t>transient  </a:t>
            </a:r>
            <a:r>
              <a:rPr sz="1400" spc="-10" dirty="0">
                <a:latin typeface="Times New Roman"/>
                <a:cs typeface="Times New Roman"/>
              </a:rPr>
              <a:t>response. </a:t>
            </a:r>
            <a:r>
              <a:rPr sz="1400" spc="-5" dirty="0">
                <a:latin typeface="Times New Roman"/>
                <a:cs typeface="Times New Roman"/>
              </a:rPr>
              <a:t>numerical examples 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second </a:t>
            </a:r>
            <a:r>
              <a:rPr sz="1400" spc="-10" dirty="0">
                <a:latin typeface="Times New Roman"/>
                <a:cs typeface="Times New Roman"/>
              </a:rPr>
              <a:t>order </a:t>
            </a:r>
            <a:r>
              <a:rPr sz="1400" spc="-5" dirty="0">
                <a:latin typeface="Times New Roman"/>
                <a:cs typeface="Times New Roman"/>
              </a:rPr>
              <a:t>system responses shown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4.7. </a:t>
            </a:r>
            <a:r>
              <a:rPr sz="1400" spc="-15" dirty="0">
                <a:latin typeface="Times New Roman"/>
                <a:cs typeface="Times New Roman"/>
              </a:rPr>
              <a:t>All  </a:t>
            </a:r>
            <a:r>
              <a:rPr sz="1400" spc="-5" dirty="0">
                <a:latin typeface="Times New Roman"/>
                <a:cs typeface="Times New Roman"/>
              </a:rPr>
              <a:t>examples </a:t>
            </a:r>
            <a:r>
              <a:rPr sz="1400" spc="-10" dirty="0">
                <a:latin typeface="Times New Roman"/>
                <a:cs typeface="Times New Roman"/>
              </a:rPr>
              <a:t>are derived </a:t>
            </a:r>
            <a:r>
              <a:rPr sz="1400" spc="-5" dirty="0">
                <a:latin typeface="Times New Roman"/>
                <a:cs typeface="Times New Roman"/>
              </a:rPr>
              <a:t>Figure4.7(a),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general case, two </a:t>
            </a:r>
            <a:r>
              <a:rPr sz="1400" spc="-15" dirty="0">
                <a:latin typeface="Times New Roman"/>
                <a:cs typeface="Times New Roman"/>
              </a:rPr>
              <a:t>finite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-5" dirty="0">
                <a:latin typeface="Times New Roman"/>
                <a:cs typeface="Times New Roman"/>
              </a:rPr>
              <a:t>and no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zeros.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52</a:t>
            </a:fld>
            <a:endParaRPr spc="30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000" y="511809"/>
            <a:ext cx="6763384" cy="64198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8120" indent="-147955" algn="l">
              <a:lnSpc>
                <a:spcPts val="1655"/>
              </a:lnSpc>
              <a:spcBef>
                <a:spcPts val="90"/>
              </a:spcBef>
              <a:buClr>
                <a:srgbClr val="000000"/>
              </a:buClr>
              <a:buSzPct val="92857"/>
              <a:buFont typeface="Times New Roman"/>
              <a:buAutoNum type="arabicPlain"/>
              <a:tabLst>
                <a:tab pos="198755" algn="l"/>
              </a:tabLst>
            </a:pP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Over damped Response, Figure</a:t>
            </a:r>
            <a:r>
              <a:rPr sz="1400" spc="10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4.7(b)</a:t>
            </a:r>
            <a:endParaRPr sz="1400" dirty="0">
              <a:latin typeface="Arial"/>
              <a:cs typeface="Arial"/>
            </a:endParaRPr>
          </a:p>
          <a:p>
            <a:pPr marL="50800" algn="l">
              <a:lnSpc>
                <a:spcPts val="1655"/>
              </a:lnSpc>
            </a:pPr>
            <a:r>
              <a:rPr sz="1400" spc="-10" dirty="0">
                <a:latin typeface="Times New Roman"/>
                <a:cs typeface="Times New Roman"/>
              </a:rPr>
              <a:t>For this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response,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50800" marR="227965">
              <a:lnSpc>
                <a:spcPct val="95800"/>
              </a:lnSpc>
            </a:pPr>
            <a:r>
              <a:rPr sz="1400" spc="-10" dirty="0">
                <a:latin typeface="Times New Roman"/>
                <a:cs typeface="Times New Roman"/>
              </a:rPr>
              <a:t>This function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pole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origin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15" dirty="0">
                <a:latin typeface="Times New Roman"/>
                <a:cs typeface="Times New Roman"/>
              </a:rPr>
              <a:t>comes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unit </a:t>
            </a:r>
            <a:r>
              <a:rPr sz="1400" spc="-5" dirty="0">
                <a:latin typeface="Times New Roman"/>
                <a:cs typeface="Times New Roman"/>
              </a:rPr>
              <a:t>step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and two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10" dirty="0">
                <a:latin typeface="Times New Roman"/>
                <a:cs typeface="Times New Roman"/>
              </a:rPr>
              <a:t>poles 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-10" dirty="0">
                <a:latin typeface="Times New Roman"/>
                <a:cs typeface="Times New Roman"/>
              </a:rPr>
              <a:t>come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system. The input pole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origin generates </a:t>
            </a:r>
            <a:r>
              <a:rPr sz="1400" spc="-10" dirty="0">
                <a:latin typeface="Times New Roman"/>
                <a:cs typeface="Times New Roman"/>
              </a:rPr>
              <a:t>the constant forced  response; </a:t>
            </a:r>
            <a:r>
              <a:rPr sz="1400" dirty="0">
                <a:latin typeface="Times New Roman"/>
                <a:cs typeface="Times New Roman"/>
              </a:rPr>
              <a:t>each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two system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5" dirty="0">
                <a:latin typeface="Times New Roman"/>
                <a:cs typeface="Times New Roman"/>
              </a:rPr>
              <a:t>on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5" dirty="0">
                <a:latin typeface="Times New Roman"/>
                <a:cs typeface="Times New Roman"/>
              </a:rPr>
              <a:t>axis generates an exponential natural  </a:t>
            </a:r>
            <a:r>
              <a:rPr sz="1400" spc="-10" dirty="0">
                <a:latin typeface="Times New Roman"/>
                <a:cs typeface="Times New Roman"/>
              </a:rPr>
              <a:t>response </a:t>
            </a:r>
            <a:r>
              <a:rPr sz="1400" spc="-5" dirty="0">
                <a:latin typeface="Times New Roman"/>
                <a:cs typeface="Times New Roman"/>
              </a:rPr>
              <a:t>whose exponential frequency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equal </a:t>
            </a:r>
            <a:r>
              <a:rPr sz="1400" spc="-10" dirty="0">
                <a:latin typeface="Times New Roman"/>
                <a:cs typeface="Times New Roman"/>
              </a:rPr>
              <a:t>to the pole location. Hence,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  initially </a:t>
            </a:r>
            <a:r>
              <a:rPr sz="1400" dirty="0">
                <a:latin typeface="Times New Roman"/>
                <a:cs typeface="Times New Roman"/>
              </a:rPr>
              <a:t>could </a:t>
            </a:r>
            <a:r>
              <a:rPr sz="1400" spc="-10" dirty="0">
                <a:latin typeface="Times New Roman"/>
                <a:cs typeface="Times New Roman"/>
              </a:rPr>
              <a:t>have </a:t>
            </a:r>
            <a:r>
              <a:rPr sz="1400" dirty="0">
                <a:latin typeface="Times New Roman"/>
                <a:cs typeface="Times New Roman"/>
              </a:rPr>
              <a:t>been written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as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response,shown </a:t>
            </a:r>
            <a:r>
              <a:rPr sz="1400" spc="-10" dirty="0">
                <a:latin typeface="Times New Roman"/>
                <a:cs typeface="Times New Roman"/>
              </a:rPr>
              <a:t>in Figure </a:t>
            </a:r>
            <a:r>
              <a:rPr sz="1400" spc="-5" dirty="0">
                <a:latin typeface="Times New Roman"/>
                <a:cs typeface="Times New Roman"/>
              </a:rPr>
              <a:t>4.7(b),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called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over-damped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07645" indent="-157480" algn="l">
              <a:lnSpc>
                <a:spcPct val="100000"/>
              </a:lnSpc>
              <a:spcBef>
                <a:spcPts val="5"/>
              </a:spcBef>
              <a:buSzPct val="92857"/>
              <a:buAutoNum type="arabicPlain" startAt="2"/>
              <a:tabLst>
                <a:tab pos="208279" algn="l"/>
              </a:tabLst>
            </a:pP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Underdamped Response, Figure </a:t>
            </a:r>
            <a:r>
              <a:rPr sz="1400" spc="-10" dirty="0">
                <a:solidFill>
                  <a:srgbClr val="005F70"/>
                </a:solidFill>
                <a:latin typeface="Arial"/>
                <a:cs typeface="Arial"/>
              </a:rPr>
              <a:t>4.7</a:t>
            </a:r>
            <a:r>
              <a:rPr sz="1400" spc="50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5F70"/>
                </a:solidFill>
                <a:latin typeface="Arial"/>
                <a:cs typeface="Arial"/>
              </a:rPr>
              <a:t>(c)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50800" marR="302895">
              <a:lnSpc>
                <a:spcPts val="1610"/>
              </a:lnSpc>
              <a:spcBef>
                <a:spcPts val="1195"/>
              </a:spcBef>
            </a:pPr>
            <a:r>
              <a:rPr sz="1400" spc="-10" dirty="0">
                <a:latin typeface="Times New Roman"/>
                <a:cs typeface="Times New Roman"/>
              </a:rPr>
              <a:t>This function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pole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origin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15" dirty="0">
                <a:latin typeface="Times New Roman"/>
                <a:cs typeface="Times New Roman"/>
              </a:rPr>
              <a:t>comes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unit </a:t>
            </a:r>
            <a:r>
              <a:rPr sz="1400" spc="-5" dirty="0">
                <a:latin typeface="Times New Roman"/>
                <a:cs typeface="Times New Roman"/>
              </a:rPr>
              <a:t>step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and two complex 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-10" dirty="0">
                <a:latin typeface="Times New Roman"/>
                <a:cs typeface="Times New Roman"/>
              </a:rPr>
              <a:t>come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system.From </a:t>
            </a:r>
            <a:r>
              <a:rPr sz="1400" spc="-5" dirty="0">
                <a:latin typeface="Times New Roman"/>
                <a:cs typeface="Times New Roman"/>
              </a:rPr>
              <a:t>Figure 4.7(c),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poles that </a:t>
            </a:r>
            <a:r>
              <a:rPr sz="1400" spc="-5" dirty="0">
                <a:latin typeface="Times New Roman"/>
                <a:cs typeface="Times New Roman"/>
              </a:rPr>
              <a:t>generate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2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natural</a:t>
            </a:r>
            <a:endParaRPr sz="1400" dirty="0">
              <a:latin typeface="Times New Roman"/>
              <a:cs typeface="Times New Roman"/>
            </a:endParaRPr>
          </a:p>
          <a:p>
            <a:pPr marL="50800">
              <a:lnSpc>
                <a:spcPts val="1645"/>
              </a:lnSpc>
              <a:spcBef>
                <a:spcPts val="390"/>
              </a:spcBef>
            </a:pPr>
            <a:r>
              <a:rPr sz="1400" spc="-10" dirty="0">
                <a:latin typeface="Times New Roman"/>
                <a:cs typeface="Times New Roman"/>
              </a:rPr>
              <a:t>response</a:t>
            </a:r>
            <a:endParaRPr sz="1400" dirty="0">
              <a:latin typeface="Times New Roman"/>
              <a:cs typeface="Times New Roman"/>
            </a:endParaRPr>
          </a:p>
          <a:p>
            <a:pPr marL="50800" marR="43180" algn="just">
              <a:lnSpc>
                <a:spcPct val="96000"/>
              </a:lnSpc>
              <a:spcBef>
                <a:spcPts val="30"/>
              </a:spcBef>
            </a:pPr>
            <a:r>
              <a:rPr sz="1400" spc="-5" dirty="0">
                <a:latin typeface="Times New Roman"/>
                <a:cs typeface="Times New Roman"/>
              </a:rPr>
              <a:t>Comparing these </a:t>
            </a:r>
            <a:r>
              <a:rPr sz="1400" spc="-10" dirty="0">
                <a:latin typeface="Times New Roman"/>
                <a:cs typeface="Times New Roman"/>
              </a:rPr>
              <a:t>values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c(t)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same </a:t>
            </a:r>
            <a:r>
              <a:rPr sz="1400" spc="-10" dirty="0">
                <a:latin typeface="Times New Roman"/>
                <a:cs typeface="Times New Roman"/>
              </a:rPr>
              <a:t>figure, </a:t>
            </a:r>
            <a:r>
              <a:rPr sz="1400" spc="-5" dirty="0">
                <a:latin typeface="Times New Roman"/>
                <a:cs typeface="Times New Roman"/>
              </a:rPr>
              <a:t>we see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10" dirty="0">
                <a:latin typeface="Times New Roman"/>
                <a:cs typeface="Times New Roman"/>
              </a:rPr>
              <a:t>part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pole  matches the </a:t>
            </a:r>
            <a:r>
              <a:rPr sz="1400" spc="-5" dirty="0">
                <a:latin typeface="Times New Roman"/>
                <a:cs typeface="Times New Roman"/>
              </a:rPr>
              <a:t>exponential </a:t>
            </a:r>
            <a:r>
              <a:rPr sz="1400" dirty="0">
                <a:latin typeface="Times New Roman"/>
                <a:cs typeface="Times New Roman"/>
              </a:rPr>
              <a:t>decay </a:t>
            </a:r>
            <a:r>
              <a:rPr sz="1400" spc="-5" dirty="0">
                <a:latin typeface="Times New Roman"/>
                <a:cs typeface="Times New Roman"/>
              </a:rPr>
              <a:t>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20" dirty="0">
                <a:latin typeface="Times New Roman"/>
                <a:cs typeface="Times New Roman"/>
              </a:rPr>
              <a:t>sinusoid‟s </a:t>
            </a:r>
            <a:r>
              <a:rPr sz="1400" spc="-10" dirty="0">
                <a:latin typeface="Times New Roman"/>
                <a:cs typeface="Times New Roman"/>
              </a:rPr>
              <a:t>amplitude, while the </a:t>
            </a:r>
            <a:r>
              <a:rPr sz="1400" spc="-5" dirty="0">
                <a:latin typeface="Times New Roman"/>
                <a:cs typeface="Times New Roman"/>
              </a:rPr>
              <a:t>imaginary  </a:t>
            </a:r>
            <a:r>
              <a:rPr sz="1400" spc="-10" dirty="0">
                <a:latin typeface="Times New Roman"/>
                <a:cs typeface="Times New Roman"/>
              </a:rPr>
              <a:t>part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pole </a:t>
            </a:r>
            <a:r>
              <a:rPr sz="1400" spc="-15" dirty="0">
                <a:latin typeface="Times New Roman"/>
                <a:cs typeface="Times New Roman"/>
              </a:rPr>
              <a:t>matches </a:t>
            </a:r>
            <a:r>
              <a:rPr sz="1400" spc="-10" dirty="0">
                <a:latin typeface="Times New Roman"/>
                <a:cs typeface="Times New Roman"/>
              </a:rPr>
              <a:t>the 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sinusoidal oscillation </a:t>
            </a:r>
            <a:r>
              <a:rPr sz="1600" spc="-5" dirty="0">
                <a:latin typeface="Times New Roman"/>
                <a:cs typeface="Times New Roman"/>
              </a:rPr>
              <a:t>Figure4.8 </a:t>
            </a:r>
            <a:r>
              <a:rPr sz="1600" spc="-10" dirty="0">
                <a:latin typeface="Times New Roman"/>
                <a:cs typeface="Times New Roman"/>
              </a:rPr>
              <a:t>shows </a:t>
            </a:r>
            <a:r>
              <a:rPr sz="1600" dirty="0">
                <a:latin typeface="Times New Roman"/>
                <a:cs typeface="Times New Roman"/>
              </a:rPr>
              <a:t>a  </a:t>
            </a:r>
            <a:r>
              <a:rPr sz="1400" spc="-10" dirty="0">
                <a:latin typeface="Times New Roman"/>
                <a:cs typeface="Times New Roman"/>
              </a:rPr>
              <a:t>general, damped </a:t>
            </a:r>
            <a:r>
              <a:rPr sz="1400" spc="-5" dirty="0">
                <a:latin typeface="Times New Roman"/>
                <a:cs typeface="Times New Roman"/>
              </a:rPr>
              <a:t>sinusoidal response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second order system. The </a:t>
            </a:r>
            <a:r>
              <a:rPr sz="1400" spc="-5" dirty="0">
                <a:latin typeface="Times New Roman"/>
                <a:cs typeface="Times New Roman"/>
              </a:rPr>
              <a:t>transient </a:t>
            </a:r>
            <a:r>
              <a:rPr sz="1400" spc="-10" dirty="0">
                <a:latin typeface="Times New Roman"/>
                <a:cs typeface="Times New Roman"/>
              </a:rPr>
              <a:t>response  consists </a:t>
            </a:r>
            <a:r>
              <a:rPr sz="1400" spc="5" dirty="0">
                <a:latin typeface="Times New Roman"/>
                <a:cs typeface="Times New Roman"/>
              </a:rPr>
              <a:t>of an </a:t>
            </a:r>
            <a:r>
              <a:rPr sz="1400" spc="-5" dirty="0">
                <a:latin typeface="Times New Roman"/>
                <a:cs typeface="Times New Roman"/>
              </a:rPr>
              <a:t>exponentially decaying amplitude generated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10" dirty="0">
                <a:latin typeface="Times New Roman"/>
                <a:cs typeface="Times New Roman"/>
              </a:rPr>
              <a:t>part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dirty="0">
                <a:latin typeface="Times New Roman"/>
                <a:cs typeface="Times New Roman"/>
              </a:rPr>
              <a:t>pole  </a:t>
            </a:r>
            <a:r>
              <a:rPr sz="1400" spc="-10" dirty="0">
                <a:latin typeface="Times New Roman"/>
                <a:cs typeface="Times New Roman"/>
              </a:rPr>
              <a:t>times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sinusoidal </a:t>
            </a:r>
            <a:r>
              <a:rPr sz="1400" spc="-5" dirty="0">
                <a:latin typeface="Times New Roman"/>
                <a:cs typeface="Times New Roman"/>
              </a:rPr>
              <a:t>waveform </a:t>
            </a:r>
            <a:r>
              <a:rPr sz="1400" spc="-10" dirty="0">
                <a:latin typeface="Times New Roman"/>
                <a:cs typeface="Times New Roman"/>
              </a:rPr>
              <a:t>generated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imaginary </a:t>
            </a:r>
            <a:r>
              <a:rPr sz="1400" spc="-10" dirty="0">
                <a:latin typeface="Times New Roman"/>
                <a:cs typeface="Times New Roman"/>
              </a:rPr>
              <a:t>part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pole. </a:t>
            </a:r>
            <a:r>
              <a:rPr sz="1400" spc="-5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time  </a:t>
            </a:r>
            <a:r>
              <a:rPr sz="1400" spc="-10" dirty="0">
                <a:latin typeface="Times New Roman"/>
                <a:cs typeface="Times New Roman"/>
              </a:rPr>
              <a:t>constant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exponential </a:t>
            </a:r>
            <a:r>
              <a:rPr sz="1400" dirty="0">
                <a:latin typeface="Times New Roman"/>
                <a:cs typeface="Times New Roman"/>
              </a:rPr>
              <a:t>decay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equal 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reciprocal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real part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pole. 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value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imaginary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part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is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the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actual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frequency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sinusoid,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depicted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Figure</a:t>
            </a:r>
            <a:endParaRPr sz="1400" dirty="0">
              <a:latin typeface="Times New Roman"/>
              <a:cs typeface="Times New Roman"/>
            </a:endParaRPr>
          </a:p>
          <a:p>
            <a:pPr marL="50800" marR="46355" algn="just">
              <a:lnSpc>
                <a:spcPct val="95300"/>
              </a:lnSpc>
              <a:spcBef>
                <a:spcPts val="5"/>
              </a:spcBef>
            </a:pPr>
            <a:r>
              <a:rPr sz="1400" spc="-5" dirty="0">
                <a:latin typeface="Times New Roman"/>
                <a:cs typeface="Times New Roman"/>
              </a:rPr>
              <a:t>4.8. </a:t>
            </a:r>
            <a:r>
              <a:rPr sz="1400" spc="-15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sinusoidal </a:t>
            </a:r>
            <a:r>
              <a:rPr sz="1400" spc="-10" dirty="0">
                <a:latin typeface="Times New Roman"/>
                <a:cs typeface="Times New Roman"/>
              </a:rPr>
              <a:t>frequency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given </a:t>
            </a:r>
            <a:r>
              <a:rPr sz="1400" spc="-15" dirty="0">
                <a:latin typeface="Times New Roman"/>
                <a:cs typeface="Times New Roman"/>
              </a:rPr>
              <a:t>the name </a:t>
            </a:r>
            <a:r>
              <a:rPr sz="1400" spc="-10" dirty="0">
                <a:latin typeface="Times New Roman"/>
                <a:cs typeface="Times New Roman"/>
              </a:rPr>
              <a:t>damped </a:t>
            </a:r>
            <a:r>
              <a:rPr sz="1400" spc="-5" dirty="0">
                <a:latin typeface="Times New Roman"/>
                <a:cs typeface="Times New Roman"/>
              </a:rPr>
              <a:t>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oscillation, </a:t>
            </a:r>
            <a:r>
              <a:rPr sz="1400" spc="-5" dirty="0">
                <a:latin typeface="Times New Roman"/>
                <a:cs typeface="Times New Roman"/>
              </a:rPr>
              <a:t>ω</a:t>
            </a:r>
            <a:r>
              <a:rPr sz="1350" spc="-7" baseline="-12345" dirty="0">
                <a:latin typeface="Times New Roman"/>
                <a:cs typeface="Times New Roman"/>
              </a:rPr>
              <a:t>d</a:t>
            </a:r>
            <a:r>
              <a:rPr sz="1400" spc="-5" dirty="0">
                <a:latin typeface="Times New Roman"/>
                <a:cs typeface="Times New Roman"/>
              </a:rPr>
              <a:t>.  </a:t>
            </a:r>
            <a:r>
              <a:rPr sz="1400" spc="-10" dirty="0">
                <a:latin typeface="Times New Roman"/>
                <a:cs typeface="Times New Roman"/>
              </a:rPr>
              <a:t>Finally,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steady-state </a:t>
            </a:r>
            <a:r>
              <a:rPr sz="1400" spc="-10" dirty="0">
                <a:latin typeface="Times New Roman"/>
                <a:cs typeface="Times New Roman"/>
              </a:rPr>
              <a:t>response (unit </a:t>
            </a:r>
            <a:r>
              <a:rPr sz="1400" spc="-5" dirty="0">
                <a:latin typeface="Times New Roman"/>
                <a:cs typeface="Times New Roman"/>
              </a:rPr>
              <a:t>step) was </a:t>
            </a:r>
            <a:r>
              <a:rPr sz="1400" spc="-15" dirty="0">
                <a:latin typeface="Times New Roman"/>
                <a:cs typeface="Times New Roman"/>
              </a:rPr>
              <a:t>generated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input pole </a:t>
            </a:r>
            <a:r>
              <a:rPr sz="1400" spc="-5" dirty="0">
                <a:latin typeface="Times New Roman"/>
                <a:cs typeface="Times New Roman"/>
              </a:rPr>
              <a:t>located at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origin. We </a:t>
            </a:r>
            <a:r>
              <a:rPr sz="1400" spc="-5" dirty="0">
                <a:latin typeface="Times New Roman"/>
                <a:cs typeface="Times New Roman"/>
              </a:rPr>
              <a:t>call </a:t>
            </a:r>
            <a:r>
              <a:rPr sz="1400" spc="-10" dirty="0">
                <a:latin typeface="Times New Roman"/>
                <a:cs typeface="Times New Roman"/>
              </a:rPr>
              <a:t>the type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response shown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4.8 </a:t>
            </a:r>
            <a:r>
              <a:rPr sz="1400" spc="-5" dirty="0">
                <a:latin typeface="Times New Roman"/>
                <a:cs typeface="Times New Roman"/>
              </a:rPr>
              <a:t>an </a:t>
            </a:r>
            <a:r>
              <a:rPr sz="1400" spc="-10" dirty="0">
                <a:latin typeface="Times New Roman"/>
                <a:cs typeface="Times New Roman"/>
              </a:rPr>
              <a:t>underdamped </a:t>
            </a:r>
            <a:r>
              <a:rPr sz="1400" spc="-5" dirty="0">
                <a:latin typeface="Times New Roman"/>
                <a:cs typeface="Times New Roman"/>
              </a:rPr>
              <a:t>response, </a:t>
            </a:r>
            <a:r>
              <a:rPr sz="1400" spc="-15" dirty="0">
                <a:latin typeface="Times New Roman"/>
                <a:cs typeface="Times New Roman"/>
              </a:rPr>
              <a:t>one  </a:t>
            </a:r>
            <a:r>
              <a:rPr sz="1400" spc="-5" dirty="0">
                <a:latin typeface="Times New Roman"/>
                <a:cs typeface="Times New Roman"/>
              </a:rPr>
              <a:t>which approaches a steady-state </a:t>
            </a:r>
            <a:r>
              <a:rPr sz="1400" spc="-10" dirty="0">
                <a:latin typeface="Times New Roman"/>
                <a:cs typeface="Times New Roman"/>
              </a:rPr>
              <a:t>value </a:t>
            </a:r>
            <a:r>
              <a:rPr sz="1400" spc="-5" dirty="0">
                <a:latin typeface="Times New Roman"/>
                <a:cs typeface="Times New Roman"/>
              </a:rPr>
              <a:t>via a </a:t>
            </a:r>
            <a:r>
              <a:rPr sz="1400" spc="-10" dirty="0">
                <a:latin typeface="Times New Roman"/>
                <a:cs typeface="Times New Roman"/>
              </a:rPr>
              <a:t>transient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damped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oscillation.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9921" y="1019064"/>
            <a:ext cx="3700066" cy="313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0384" y="2455515"/>
            <a:ext cx="2691685" cy="152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942" y="3315301"/>
            <a:ext cx="1664510" cy="2902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51407" y="4053077"/>
            <a:ext cx="1124544" cy="2225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0053" y="7157993"/>
            <a:ext cx="3939250" cy="2385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53</a:t>
            </a:fld>
            <a:endParaRPr spc="3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749553"/>
            <a:ext cx="3980815" cy="322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65"/>
              </a:lnSpc>
              <a:spcBef>
                <a:spcPts val="105"/>
              </a:spcBef>
            </a:pP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PROBLEM: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65"/>
              </a:lnSpc>
            </a:pPr>
            <a:r>
              <a:rPr sz="1000" dirty="0">
                <a:latin typeface="Times New Roman"/>
                <a:cs typeface="Times New Roman"/>
              </a:rPr>
              <a:t>By inspection, </a:t>
            </a:r>
            <a:r>
              <a:rPr sz="1000" spc="-5" dirty="0">
                <a:latin typeface="Times New Roman"/>
                <a:cs typeface="Times New Roman"/>
              </a:rPr>
              <a:t>write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form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step </a:t>
            </a:r>
            <a:r>
              <a:rPr sz="1000" dirty="0">
                <a:latin typeface="Times New Roman"/>
                <a:cs typeface="Times New Roman"/>
              </a:rPr>
              <a:t>response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in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4.9.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2030094"/>
            <a:ext cx="6646545" cy="1061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Times New Roman"/>
                <a:cs typeface="Times New Roman"/>
              </a:rPr>
              <a:t>Figure </a:t>
            </a:r>
            <a:r>
              <a:rPr sz="1000" spc="-5" dirty="0">
                <a:latin typeface="Times New Roman"/>
                <a:cs typeface="Times New Roman"/>
              </a:rPr>
              <a:t>4.9, </a:t>
            </a:r>
            <a:r>
              <a:rPr sz="1000" spc="-15" dirty="0">
                <a:latin typeface="Times New Roman"/>
                <a:cs typeface="Times New Roman"/>
              </a:rPr>
              <a:t>we </a:t>
            </a:r>
            <a:r>
              <a:rPr sz="1000" dirty="0">
                <a:latin typeface="Times New Roman"/>
                <a:cs typeface="Times New Roman"/>
              </a:rPr>
              <a:t>find the </a:t>
            </a:r>
            <a:r>
              <a:rPr sz="1000" spc="-5" dirty="0">
                <a:latin typeface="Times New Roman"/>
                <a:cs typeface="Times New Roman"/>
              </a:rPr>
              <a:t>poles </a:t>
            </a:r>
            <a:r>
              <a:rPr sz="1000" spc="5" dirty="0">
                <a:latin typeface="Times New Roman"/>
                <a:cs typeface="Times New Roman"/>
              </a:rPr>
              <a:t>to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be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ct val="96500"/>
              </a:lnSpc>
              <a:spcBef>
                <a:spcPts val="819"/>
              </a:spcBef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5" dirty="0">
                <a:latin typeface="Times New Roman"/>
                <a:cs typeface="Times New Roman"/>
              </a:rPr>
              <a:t>part, </a:t>
            </a:r>
            <a:r>
              <a:rPr sz="1400" spc="-10" dirty="0">
                <a:latin typeface="Arial"/>
                <a:cs typeface="Arial"/>
              </a:rPr>
              <a:t>_</a:t>
            </a:r>
            <a:r>
              <a:rPr sz="1400" spc="-10" dirty="0">
                <a:latin typeface="Times New Roman"/>
                <a:cs typeface="Times New Roman"/>
              </a:rPr>
              <a:t>5,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the exponential frequency </a:t>
            </a:r>
            <a:r>
              <a:rPr sz="1400" spc="-10" dirty="0">
                <a:latin typeface="Times New Roman"/>
                <a:cs typeface="Times New Roman"/>
              </a:rPr>
              <a:t>for the damping. It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also the </a:t>
            </a:r>
            <a:r>
              <a:rPr sz="1400" spc="-5" dirty="0">
                <a:latin typeface="Times New Roman"/>
                <a:cs typeface="Times New Roman"/>
              </a:rPr>
              <a:t>reciprocal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 time </a:t>
            </a:r>
            <a:r>
              <a:rPr sz="1400" spc="-5" dirty="0">
                <a:latin typeface="Times New Roman"/>
                <a:cs typeface="Times New Roman"/>
              </a:rPr>
              <a:t>constant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decay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oscillations.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imaginary </a:t>
            </a:r>
            <a:r>
              <a:rPr sz="1400" dirty="0">
                <a:latin typeface="Times New Roman"/>
                <a:cs typeface="Times New Roman"/>
              </a:rPr>
              <a:t>part, </a:t>
            </a:r>
            <a:r>
              <a:rPr sz="1400" spc="-5" dirty="0">
                <a:latin typeface="Times New Roman"/>
                <a:cs typeface="Times New Roman"/>
              </a:rPr>
              <a:t>13.23,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radian  </a:t>
            </a:r>
            <a:r>
              <a:rPr sz="1400" spc="-5" dirty="0">
                <a:latin typeface="Times New Roman"/>
                <a:cs typeface="Times New Roman"/>
              </a:rPr>
              <a:t>frequency </a:t>
            </a:r>
            <a:r>
              <a:rPr sz="1400" spc="-10" dirty="0">
                <a:latin typeface="Times New Roman"/>
                <a:cs typeface="Times New Roman"/>
              </a:rPr>
              <a:t>for the </a:t>
            </a:r>
            <a:r>
              <a:rPr sz="1400" spc="-5" dirty="0">
                <a:latin typeface="Times New Roman"/>
                <a:cs typeface="Times New Roman"/>
              </a:rPr>
              <a:t>sinusoidal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oscillations.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4432553"/>
            <a:ext cx="3069590" cy="643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10" dirty="0">
                <a:solidFill>
                  <a:srgbClr val="005F70"/>
                </a:solidFill>
                <a:latin typeface="Arial"/>
                <a:cs typeface="Arial"/>
              </a:rPr>
              <a:t>3-Un damped </a:t>
            </a: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Response, Figure</a:t>
            </a:r>
            <a:r>
              <a:rPr sz="1400" spc="40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4.7(d)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For this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response</a:t>
            </a:r>
            <a:r>
              <a:rPr sz="1000" spc="-5" dirty="0">
                <a:latin typeface="Times New Roman"/>
                <a:cs typeface="Times New Roman"/>
              </a:rPr>
              <a:t>,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00" y="5615431"/>
            <a:ext cx="6761480" cy="242062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63500" marR="177165">
              <a:lnSpc>
                <a:spcPct val="95800"/>
              </a:lnSpc>
              <a:spcBef>
                <a:spcPts val="160"/>
              </a:spcBef>
            </a:pPr>
            <a:r>
              <a:rPr sz="1400" spc="-10" dirty="0">
                <a:latin typeface="Times New Roman"/>
                <a:cs typeface="Times New Roman"/>
              </a:rPr>
              <a:t>This function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pole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origin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15" dirty="0">
                <a:latin typeface="Times New Roman"/>
                <a:cs typeface="Times New Roman"/>
              </a:rPr>
              <a:t>comes </a:t>
            </a:r>
            <a:r>
              <a:rPr sz="1400" spc="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unit </a:t>
            </a:r>
            <a:r>
              <a:rPr sz="1400" spc="-5" dirty="0">
                <a:latin typeface="Times New Roman"/>
                <a:cs typeface="Times New Roman"/>
              </a:rPr>
              <a:t>step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and two imaginary 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-10" dirty="0">
                <a:latin typeface="Times New Roman"/>
                <a:cs typeface="Times New Roman"/>
              </a:rPr>
              <a:t>come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system. The </a:t>
            </a:r>
            <a:r>
              <a:rPr sz="1400" spc="-5" dirty="0">
                <a:latin typeface="Times New Roman"/>
                <a:cs typeface="Times New Roman"/>
              </a:rPr>
              <a:t>input </a:t>
            </a:r>
            <a:r>
              <a:rPr sz="1400" spc="-15" dirty="0">
                <a:latin typeface="Times New Roman"/>
                <a:cs typeface="Times New Roman"/>
              </a:rPr>
              <a:t>pole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origin generates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constant </a:t>
            </a:r>
            <a:r>
              <a:rPr sz="1400" spc="-10" dirty="0">
                <a:latin typeface="Times New Roman"/>
                <a:cs typeface="Times New Roman"/>
              </a:rPr>
              <a:t>forced  response,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two </a:t>
            </a:r>
            <a:r>
              <a:rPr sz="1400" spc="5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5" dirty="0">
                <a:latin typeface="Times New Roman"/>
                <a:cs typeface="Times New Roman"/>
              </a:rPr>
              <a:t>on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imaginary axis at ± </a:t>
            </a:r>
            <a:r>
              <a:rPr sz="1400" spc="-10" dirty="0">
                <a:latin typeface="Times New Roman"/>
                <a:cs typeface="Times New Roman"/>
              </a:rPr>
              <a:t>j3 generate </a:t>
            </a:r>
            <a:r>
              <a:rPr sz="1400" spc="-5" dirty="0">
                <a:latin typeface="Times New Roman"/>
                <a:cs typeface="Times New Roman"/>
              </a:rPr>
              <a:t>a sinusoidal  natural response whose frequency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equal </a:t>
            </a:r>
            <a:r>
              <a:rPr sz="1400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location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imaginary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poles</a:t>
            </a: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63500" marR="55880">
              <a:lnSpc>
                <a:spcPct val="95800"/>
              </a:lnSpc>
              <a:spcBef>
                <a:spcPts val="985"/>
              </a:spcBef>
            </a:pPr>
            <a:r>
              <a:rPr sz="1400" spc="-10" dirty="0">
                <a:latin typeface="Times New Roman"/>
                <a:cs typeface="Times New Roman"/>
              </a:rPr>
              <a:t>This type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response, shown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4.7(d),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called </a:t>
            </a:r>
            <a:r>
              <a:rPr sz="1400" spc="-5" dirty="0">
                <a:latin typeface="Times New Roman"/>
                <a:cs typeface="Times New Roman"/>
              </a:rPr>
              <a:t>undamped. Note that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absence of a  </a:t>
            </a:r>
            <a:r>
              <a:rPr sz="1400" spc="-10" dirty="0">
                <a:latin typeface="Times New Roman"/>
                <a:cs typeface="Times New Roman"/>
              </a:rPr>
              <a:t>real </a:t>
            </a:r>
            <a:r>
              <a:rPr sz="1400" dirty="0">
                <a:latin typeface="Times New Roman"/>
                <a:cs typeface="Times New Roman"/>
              </a:rPr>
              <a:t>part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pole </a:t>
            </a:r>
            <a:r>
              <a:rPr sz="1400" dirty="0">
                <a:latin typeface="Times New Roman"/>
                <a:cs typeface="Times New Roman"/>
              </a:rPr>
              <a:t>pair </a:t>
            </a:r>
            <a:r>
              <a:rPr sz="1400" spc="-10" dirty="0">
                <a:latin typeface="Times New Roman"/>
                <a:cs typeface="Times New Roman"/>
              </a:rPr>
              <a:t>corresponds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5" dirty="0">
                <a:latin typeface="Times New Roman"/>
                <a:cs typeface="Times New Roman"/>
              </a:rPr>
              <a:t>an </a:t>
            </a:r>
            <a:r>
              <a:rPr sz="1400" spc="-5" dirty="0">
                <a:latin typeface="Times New Roman"/>
                <a:cs typeface="Times New Roman"/>
              </a:rPr>
              <a:t>exponential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does not </a:t>
            </a:r>
            <a:r>
              <a:rPr sz="1400" spc="-10" dirty="0">
                <a:latin typeface="Times New Roman"/>
                <a:cs typeface="Times New Roman"/>
              </a:rPr>
              <a:t>decay. Mathematically, 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exponential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350" baseline="40123" dirty="0">
                <a:latin typeface="Arial"/>
                <a:cs typeface="Arial"/>
              </a:rPr>
              <a:t>0 </a:t>
            </a:r>
            <a:r>
              <a:rPr sz="1400" spc="-5" dirty="0">
                <a:latin typeface="Times New Roman"/>
                <a:cs typeface="Times New Roman"/>
              </a:rPr>
              <a:t>=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1</a:t>
            </a:r>
            <a:endParaRPr sz="1400" dirty="0">
              <a:latin typeface="Times New Roman"/>
              <a:cs typeface="Times New Roman"/>
            </a:endParaRPr>
          </a:p>
          <a:p>
            <a:pPr marL="63500" algn="l">
              <a:lnSpc>
                <a:spcPts val="1630"/>
              </a:lnSpc>
              <a:spcBef>
                <a:spcPts val="1560"/>
              </a:spcBef>
            </a:pP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4-Critically Damped Response, </a:t>
            </a:r>
            <a:r>
              <a:rPr sz="1400" spc="-10" dirty="0">
                <a:solidFill>
                  <a:srgbClr val="005F70"/>
                </a:solidFill>
                <a:latin typeface="Arial"/>
                <a:cs typeface="Arial"/>
              </a:rPr>
              <a:t>Figure 4.7</a:t>
            </a:r>
            <a:r>
              <a:rPr sz="1400" spc="50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005F70"/>
                </a:solidFill>
                <a:latin typeface="Arial"/>
                <a:cs typeface="Arial"/>
              </a:rPr>
              <a:t>(e)</a:t>
            </a:r>
            <a:endParaRPr sz="1400" dirty="0">
              <a:latin typeface="Arial"/>
              <a:cs typeface="Arial"/>
            </a:endParaRPr>
          </a:p>
          <a:p>
            <a:pPr marL="63500">
              <a:lnSpc>
                <a:spcPts val="1630"/>
              </a:lnSpc>
            </a:pPr>
            <a:r>
              <a:rPr sz="1400" spc="-10" dirty="0">
                <a:latin typeface="Times New Roman"/>
                <a:cs typeface="Times New Roman"/>
              </a:rPr>
              <a:t>For this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response</a:t>
            </a:r>
            <a:r>
              <a:rPr sz="1000" spc="-5" dirty="0">
                <a:latin typeface="Times New Roman"/>
                <a:cs typeface="Times New Roman"/>
              </a:rPr>
              <a:t>,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7100" y="8557640"/>
            <a:ext cx="6405880" cy="105473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</a:pPr>
            <a:r>
              <a:rPr sz="1400" spc="-10" dirty="0">
                <a:latin typeface="Times New Roman"/>
                <a:cs typeface="Times New Roman"/>
              </a:rPr>
              <a:t>This function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pole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origin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15" dirty="0">
                <a:latin typeface="Times New Roman"/>
                <a:cs typeface="Times New Roman"/>
              </a:rPr>
              <a:t>comes </a:t>
            </a:r>
            <a:r>
              <a:rPr sz="1400" spc="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unit </a:t>
            </a:r>
            <a:r>
              <a:rPr sz="1400" spc="-5" dirty="0">
                <a:latin typeface="Times New Roman"/>
                <a:cs typeface="Times New Roman"/>
              </a:rPr>
              <a:t>step </a:t>
            </a:r>
            <a:r>
              <a:rPr sz="1400" spc="-15" dirty="0">
                <a:latin typeface="Times New Roman"/>
                <a:cs typeface="Times New Roman"/>
              </a:rPr>
              <a:t>input </a:t>
            </a:r>
            <a:r>
              <a:rPr sz="1400" spc="-5" dirty="0">
                <a:latin typeface="Times New Roman"/>
                <a:cs typeface="Times New Roman"/>
              </a:rPr>
              <a:t>and two </a:t>
            </a:r>
            <a:r>
              <a:rPr sz="1400" spc="-10" dirty="0">
                <a:latin typeface="Times New Roman"/>
                <a:cs typeface="Times New Roman"/>
              </a:rPr>
              <a:t>multiple  real poles that come </a:t>
            </a:r>
            <a:r>
              <a:rPr sz="1400" spc="-5" dirty="0">
                <a:latin typeface="Times New Roman"/>
                <a:cs typeface="Times New Roman"/>
              </a:rPr>
              <a:t>from </a:t>
            </a:r>
            <a:r>
              <a:rPr sz="1400" spc="-10" dirty="0">
                <a:latin typeface="Times New Roman"/>
                <a:cs typeface="Times New Roman"/>
              </a:rPr>
              <a:t>the system. The </a:t>
            </a:r>
            <a:r>
              <a:rPr sz="1400" dirty="0">
                <a:latin typeface="Times New Roman"/>
                <a:cs typeface="Times New Roman"/>
              </a:rPr>
              <a:t>input </a:t>
            </a:r>
            <a:r>
              <a:rPr sz="1400" spc="-10" dirty="0">
                <a:latin typeface="Times New Roman"/>
                <a:cs typeface="Times New Roman"/>
              </a:rPr>
              <a:t>pole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origin </a:t>
            </a:r>
            <a:r>
              <a:rPr sz="1400" spc="-10" dirty="0">
                <a:latin typeface="Times New Roman"/>
                <a:cs typeface="Times New Roman"/>
              </a:rPr>
              <a:t>generates the constant  forced </a:t>
            </a:r>
            <a:r>
              <a:rPr sz="1400" spc="-5" dirty="0">
                <a:latin typeface="Times New Roman"/>
                <a:cs typeface="Times New Roman"/>
              </a:rPr>
              <a:t>response,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two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-5" dirty="0">
                <a:latin typeface="Times New Roman"/>
                <a:cs typeface="Times New Roman"/>
              </a:rPr>
              <a:t>on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5" dirty="0">
                <a:latin typeface="Times New Roman"/>
                <a:cs typeface="Times New Roman"/>
              </a:rPr>
              <a:t>axis at </a:t>
            </a:r>
            <a:r>
              <a:rPr sz="1400" spc="-10" dirty="0">
                <a:latin typeface="Arial"/>
                <a:cs typeface="Arial"/>
              </a:rPr>
              <a:t>_</a:t>
            </a:r>
            <a:r>
              <a:rPr sz="1400" spc="-10" dirty="0">
                <a:latin typeface="Times New Roman"/>
                <a:cs typeface="Times New Roman"/>
              </a:rPr>
              <a:t>3 </a:t>
            </a:r>
            <a:r>
              <a:rPr sz="1400" spc="-5" dirty="0">
                <a:latin typeface="Times New Roman"/>
                <a:cs typeface="Times New Roman"/>
              </a:rPr>
              <a:t>generate a </a:t>
            </a:r>
            <a:r>
              <a:rPr sz="1400" spc="-10" dirty="0">
                <a:latin typeface="Times New Roman"/>
                <a:cs typeface="Times New Roman"/>
              </a:rPr>
              <a:t>natural </a:t>
            </a:r>
            <a:r>
              <a:rPr sz="1400" spc="-5" dirty="0">
                <a:latin typeface="Times New Roman"/>
                <a:cs typeface="Times New Roman"/>
              </a:rPr>
              <a:t>response  consisting </a:t>
            </a:r>
            <a:r>
              <a:rPr sz="1400" spc="5" dirty="0">
                <a:latin typeface="Times New Roman"/>
                <a:cs typeface="Times New Roman"/>
              </a:rPr>
              <a:t>of an </a:t>
            </a:r>
            <a:r>
              <a:rPr sz="1400" spc="-5" dirty="0">
                <a:latin typeface="Times New Roman"/>
                <a:cs typeface="Times New Roman"/>
              </a:rPr>
              <a:t>exponential and an exponential </a:t>
            </a:r>
            <a:r>
              <a:rPr sz="1400" spc="-10" dirty="0">
                <a:latin typeface="Times New Roman"/>
                <a:cs typeface="Times New Roman"/>
              </a:rPr>
              <a:t>multiplied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5" dirty="0">
                <a:latin typeface="Times New Roman"/>
                <a:cs typeface="Times New Roman"/>
              </a:rPr>
              <a:t>time,where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exponential  frequency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equal 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location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5" dirty="0">
                <a:latin typeface="Times New Roman"/>
                <a:cs typeface="Times New Roman"/>
              </a:rPr>
              <a:t>poles. </a:t>
            </a:r>
            <a:r>
              <a:rPr sz="1400" spc="-10" dirty="0">
                <a:latin typeface="Times New Roman"/>
                <a:cs typeface="Times New Roman"/>
              </a:rPr>
              <a:t>Hence, the output </a:t>
            </a:r>
            <a:r>
              <a:rPr sz="1400" dirty="0">
                <a:latin typeface="Times New Roman"/>
                <a:cs typeface="Times New Roman"/>
              </a:rPr>
              <a:t>can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estimated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17691" y="1143049"/>
            <a:ext cx="2702727" cy="81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633" y="2251517"/>
            <a:ext cx="1271756" cy="181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7911" y="3849415"/>
            <a:ext cx="2385813" cy="214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409" y="4122223"/>
            <a:ext cx="2806090" cy="325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399" y="5145227"/>
            <a:ext cx="1283510" cy="429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9028" y="6544976"/>
            <a:ext cx="2081416" cy="1894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0384" y="8098373"/>
            <a:ext cx="2567417" cy="4586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384" y="9605606"/>
            <a:ext cx="2292985" cy="2044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0384" y="3288029"/>
            <a:ext cx="3670935" cy="3276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54</a:t>
            </a:fld>
            <a:endParaRPr spc="30" dirty="0"/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900" y="716025"/>
            <a:ext cx="6814820" cy="620141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88900" marR="81280" algn="l">
              <a:lnSpc>
                <a:spcPct val="96200"/>
              </a:lnSpc>
              <a:spcBef>
                <a:spcPts val="155"/>
              </a:spcBef>
            </a:pP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dirty="0">
                <a:latin typeface="Times New Roman"/>
                <a:cs typeface="Times New Roman"/>
              </a:rPr>
              <a:t>c(t)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constant plus </a:t>
            </a:r>
            <a:r>
              <a:rPr sz="1400" spc="-5" dirty="0">
                <a:latin typeface="Times New Roman"/>
                <a:cs typeface="Times New Roman"/>
              </a:rPr>
              <a:t>an </a:t>
            </a:r>
            <a:r>
              <a:rPr sz="1400" dirty="0">
                <a:latin typeface="Times New Roman"/>
                <a:cs typeface="Times New Roman"/>
              </a:rPr>
              <a:t>exponentially </a:t>
            </a:r>
            <a:r>
              <a:rPr sz="1400" spc="-10" dirty="0">
                <a:latin typeface="Times New Roman"/>
                <a:cs typeface="Times New Roman"/>
              </a:rPr>
              <a:t>damped </a:t>
            </a:r>
            <a:r>
              <a:rPr sz="1400" spc="-5" dirty="0">
                <a:latin typeface="Times New Roman"/>
                <a:cs typeface="Times New Roman"/>
              </a:rPr>
              <a:t>sinusoid.This </a:t>
            </a:r>
            <a:r>
              <a:rPr sz="1400" spc="-10" dirty="0">
                <a:latin typeface="Times New Roman"/>
                <a:cs typeface="Times New Roman"/>
              </a:rPr>
              <a:t>type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response, shown in 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spc="-5" dirty="0">
                <a:latin typeface="Times New Roman"/>
                <a:cs typeface="Times New Roman"/>
              </a:rPr>
              <a:t>4.7(e),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called </a:t>
            </a:r>
            <a:r>
              <a:rPr sz="1400" spc="-5" dirty="0">
                <a:latin typeface="Times New Roman"/>
                <a:cs typeface="Times New Roman"/>
              </a:rPr>
              <a:t>critically damped. Critically </a:t>
            </a:r>
            <a:r>
              <a:rPr sz="1400" dirty="0">
                <a:latin typeface="Times New Roman"/>
                <a:cs typeface="Times New Roman"/>
              </a:rPr>
              <a:t>damped </a:t>
            </a:r>
            <a:r>
              <a:rPr sz="1400" spc="-5" dirty="0">
                <a:latin typeface="Times New Roman"/>
                <a:cs typeface="Times New Roman"/>
              </a:rPr>
              <a:t>responses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fastest possible  without the </a:t>
            </a:r>
            <a:r>
              <a:rPr sz="1400" spc="-5" dirty="0">
                <a:latin typeface="Times New Roman"/>
                <a:cs typeface="Times New Roman"/>
              </a:rPr>
              <a:t>overshoot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characteristic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underdamped </a:t>
            </a:r>
            <a:r>
              <a:rPr sz="1400" dirty="0">
                <a:latin typeface="Times New Roman"/>
                <a:cs typeface="Times New Roman"/>
              </a:rPr>
              <a:t>response.the </a:t>
            </a:r>
            <a:r>
              <a:rPr sz="1400" spc="-5" dirty="0">
                <a:latin typeface="Times New Roman"/>
                <a:cs typeface="Times New Roman"/>
              </a:rPr>
              <a:t>following  natural responses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Times New Roman"/>
                <a:cs typeface="Times New Roman"/>
              </a:rPr>
              <a:t>found their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characteristics:</a:t>
            </a:r>
            <a:endParaRPr sz="1400" dirty="0">
              <a:latin typeface="Times New Roman"/>
              <a:cs typeface="Times New Roman"/>
            </a:endParaRPr>
          </a:p>
          <a:p>
            <a:pPr marL="88900" marR="4790440" algn="l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1-Overdamped responses  Poles: </a:t>
            </a:r>
            <a:r>
              <a:rPr sz="1400" spc="-10" dirty="0">
                <a:latin typeface="Times New Roman"/>
                <a:cs typeface="Times New Roman"/>
              </a:rPr>
              <a:t>Two </a:t>
            </a:r>
            <a:r>
              <a:rPr sz="1400" dirty="0">
                <a:latin typeface="Times New Roman"/>
                <a:cs typeface="Times New Roman"/>
              </a:rPr>
              <a:t>real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5" dirty="0">
                <a:latin typeface="Arial"/>
                <a:cs typeface="Arial"/>
              </a:rPr>
              <a:t>-ơ</a:t>
            </a:r>
            <a:r>
              <a:rPr sz="1350" spc="-7" baseline="-12345" dirty="0">
                <a:latin typeface="Times New Roman"/>
                <a:cs typeface="Times New Roman"/>
              </a:rPr>
              <a:t>1</a:t>
            </a:r>
            <a:r>
              <a:rPr sz="1400" spc="-5" dirty="0">
                <a:latin typeface="Arial"/>
                <a:cs typeface="Arial"/>
              </a:rPr>
              <a:t>; </a:t>
            </a:r>
            <a:r>
              <a:rPr sz="1400" spc="-10" dirty="0">
                <a:latin typeface="Arial"/>
                <a:cs typeface="Arial"/>
              </a:rPr>
              <a:t>-ơ</a:t>
            </a:r>
            <a:r>
              <a:rPr sz="1400" spc="-185" dirty="0">
                <a:latin typeface="Arial"/>
                <a:cs typeface="Arial"/>
              </a:rPr>
              <a:t> </a:t>
            </a:r>
            <a:r>
              <a:rPr sz="1350" spc="7" baseline="-12345" dirty="0">
                <a:latin typeface="Times New Roman"/>
                <a:cs typeface="Times New Roman"/>
              </a:rPr>
              <a:t>2</a:t>
            </a:r>
            <a:endParaRPr sz="1350" baseline="-12345" dirty="0">
              <a:latin typeface="Times New Roman"/>
              <a:cs typeface="Times New Roman"/>
            </a:endParaRPr>
          </a:p>
          <a:p>
            <a:pPr marL="88900" algn="l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Natural response: </a:t>
            </a:r>
            <a:r>
              <a:rPr sz="1400" spc="-10" dirty="0">
                <a:latin typeface="Times New Roman"/>
                <a:cs typeface="Times New Roman"/>
              </a:rPr>
              <a:t>Two </a:t>
            </a:r>
            <a:r>
              <a:rPr sz="1400" spc="-5" dirty="0">
                <a:latin typeface="Times New Roman"/>
                <a:cs typeface="Times New Roman"/>
              </a:rPr>
              <a:t>exponentials with </a:t>
            </a:r>
            <a:r>
              <a:rPr sz="1400" spc="-10" dirty="0">
                <a:latin typeface="Times New Roman"/>
                <a:cs typeface="Times New Roman"/>
              </a:rPr>
              <a:t>time </a:t>
            </a:r>
            <a:r>
              <a:rPr sz="1400" spc="-5" dirty="0">
                <a:latin typeface="Times New Roman"/>
                <a:cs typeface="Times New Roman"/>
              </a:rPr>
              <a:t>constants </a:t>
            </a:r>
            <a:r>
              <a:rPr sz="1400" dirty="0">
                <a:latin typeface="Times New Roman"/>
                <a:cs typeface="Times New Roman"/>
              </a:rPr>
              <a:t>equal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reciprocal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endParaRPr sz="1400" dirty="0">
              <a:latin typeface="Times New Roman"/>
              <a:cs typeface="Times New Roman"/>
            </a:endParaRPr>
          </a:p>
          <a:p>
            <a:pPr marL="88900" algn="l">
              <a:lnSpc>
                <a:spcPts val="1645"/>
              </a:lnSpc>
            </a:pP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pole locations,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5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268605" indent="-180340" algn="l">
              <a:lnSpc>
                <a:spcPts val="1645"/>
              </a:lnSpc>
              <a:buClr>
                <a:srgbClr val="005F70"/>
              </a:buClr>
              <a:buAutoNum type="arabicPeriod" startAt="2"/>
              <a:tabLst>
                <a:tab pos="269240" algn="l"/>
              </a:tabLst>
            </a:pPr>
            <a:r>
              <a:rPr sz="1400" spc="-10" dirty="0">
                <a:latin typeface="Times New Roman"/>
                <a:cs typeface="Times New Roman"/>
              </a:rPr>
              <a:t>Under damped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responses</a:t>
            </a:r>
            <a:endParaRPr sz="1400" dirty="0">
              <a:latin typeface="Times New Roman"/>
              <a:cs typeface="Times New Roman"/>
            </a:endParaRPr>
          </a:p>
          <a:p>
            <a:pPr marL="88900" algn="l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Poles: </a:t>
            </a:r>
            <a:r>
              <a:rPr sz="1400" spc="-10" dirty="0">
                <a:latin typeface="Times New Roman"/>
                <a:cs typeface="Times New Roman"/>
              </a:rPr>
              <a:t>Two </a:t>
            </a:r>
            <a:r>
              <a:rPr sz="1400" spc="-5" dirty="0">
                <a:latin typeface="Times New Roman"/>
                <a:cs typeface="Times New Roman"/>
              </a:rPr>
              <a:t>complex at </a:t>
            </a:r>
            <a:r>
              <a:rPr sz="1400" dirty="0">
                <a:latin typeface="Arial"/>
                <a:cs typeface="Arial"/>
              </a:rPr>
              <a:t>-ơ </a:t>
            </a:r>
            <a:r>
              <a:rPr sz="1350" spc="7" baseline="-12345" dirty="0">
                <a:latin typeface="Times New Roman"/>
                <a:cs typeface="Times New Roman"/>
              </a:rPr>
              <a:t>d </a:t>
            </a:r>
            <a:r>
              <a:rPr sz="1400" spc="-5" dirty="0">
                <a:latin typeface="Arial"/>
                <a:cs typeface="Arial"/>
              </a:rPr>
              <a:t>+ </a:t>
            </a:r>
            <a:r>
              <a:rPr sz="1400" spc="-5" dirty="0">
                <a:latin typeface="Times New Roman"/>
                <a:cs typeface="Times New Roman"/>
              </a:rPr>
              <a:t>j </a:t>
            </a:r>
            <a:r>
              <a:rPr sz="1400" spc="-10" dirty="0">
                <a:latin typeface="Arial"/>
                <a:cs typeface="Arial"/>
              </a:rPr>
              <a:t>ơ</a:t>
            </a:r>
            <a:r>
              <a:rPr sz="1400" spc="80" dirty="0">
                <a:latin typeface="Arial"/>
                <a:cs typeface="Arial"/>
              </a:rPr>
              <a:t> </a:t>
            </a:r>
            <a:r>
              <a:rPr sz="1350" spc="7" baseline="-12345" dirty="0">
                <a:latin typeface="Times New Roman"/>
                <a:cs typeface="Times New Roman"/>
              </a:rPr>
              <a:t>d</a:t>
            </a:r>
            <a:endParaRPr sz="1350" baseline="-12345" dirty="0">
              <a:latin typeface="Times New Roman"/>
              <a:cs typeface="Times New Roman"/>
            </a:endParaRPr>
          </a:p>
          <a:p>
            <a:pPr marL="88900" marR="974725" algn="l">
              <a:lnSpc>
                <a:spcPct val="96200"/>
              </a:lnSpc>
              <a:spcBef>
                <a:spcPts val="25"/>
              </a:spcBef>
            </a:pPr>
            <a:r>
              <a:rPr sz="1400" spc="-5" dirty="0">
                <a:latin typeface="Times New Roman"/>
                <a:cs typeface="Times New Roman"/>
              </a:rPr>
              <a:t>Natural response: Damped sinusoid with </a:t>
            </a:r>
            <a:r>
              <a:rPr sz="1400" spc="5" dirty="0">
                <a:latin typeface="Times New Roman"/>
                <a:cs typeface="Times New Roman"/>
              </a:rPr>
              <a:t>an </a:t>
            </a:r>
            <a:r>
              <a:rPr sz="1400" spc="-10" dirty="0">
                <a:latin typeface="Times New Roman"/>
                <a:cs typeface="Times New Roman"/>
              </a:rPr>
              <a:t>exponential </a:t>
            </a:r>
            <a:r>
              <a:rPr sz="1400" spc="-5" dirty="0">
                <a:latin typeface="Times New Roman"/>
                <a:cs typeface="Times New Roman"/>
              </a:rPr>
              <a:t>envelope whose </a:t>
            </a:r>
            <a:r>
              <a:rPr sz="1400" spc="-10" dirty="0">
                <a:latin typeface="Times New Roman"/>
                <a:cs typeface="Times New Roman"/>
              </a:rPr>
              <a:t>time  constant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equal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reciprocal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25" dirty="0">
                <a:latin typeface="Times New Roman"/>
                <a:cs typeface="Times New Roman"/>
              </a:rPr>
              <a:t>pole‟s </a:t>
            </a:r>
            <a:r>
              <a:rPr sz="1400" spc="-10" dirty="0">
                <a:latin typeface="Times New Roman"/>
                <a:cs typeface="Times New Roman"/>
              </a:rPr>
              <a:t>real </a:t>
            </a:r>
            <a:r>
              <a:rPr sz="1400" spc="-5" dirty="0">
                <a:latin typeface="Times New Roman"/>
                <a:cs typeface="Times New Roman"/>
              </a:rPr>
              <a:t>part.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radian frequency </a:t>
            </a:r>
            <a:r>
              <a:rPr sz="1400" spc="5" dirty="0">
                <a:latin typeface="Times New Roman"/>
                <a:cs typeface="Times New Roman"/>
              </a:rPr>
              <a:t>of 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sinusoid, </a:t>
            </a:r>
            <a:r>
              <a:rPr sz="1400" spc="-10" dirty="0">
                <a:latin typeface="Times New Roman"/>
                <a:cs typeface="Times New Roman"/>
              </a:rPr>
              <a:t>the damped 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oscillation,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equal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imaginary </a:t>
            </a:r>
            <a:r>
              <a:rPr sz="1400" dirty="0">
                <a:latin typeface="Times New Roman"/>
                <a:cs typeface="Times New Roman"/>
              </a:rPr>
              <a:t>part 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poles,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or</a:t>
            </a:r>
          </a:p>
          <a:p>
            <a:pPr algn="l"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marL="88900" marR="4540885" algn="l">
              <a:lnSpc>
                <a:spcPts val="1610"/>
              </a:lnSpc>
              <a:spcBef>
                <a:spcPts val="885"/>
              </a:spcBef>
              <a:buClr>
                <a:srgbClr val="005F70"/>
              </a:buClr>
              <a:buAutoNum type="arabicPeriod" startAt="3"/>
              <a:tabLst>
                <a:tab pos="269240" algn="l"/>
              </a:tabLst>
            </a:pPr>
            <a:r>
              <a:rPr sz="1400" spc="-5" dirty="0">
                <a:latin typeface="Times New Roman"/>
                <a:cs typeface="Times New Roman"/>
              </a:rPr>
              <a:t>Un </a:t>
            </a:r>
            <a:r>
              <a:rPr sz="1400" spc="-10" dirty="0">
                <a:latin typeface="Times New Roman"/>
                <a:cs typeface="Times New Roman"/>
              </a:rPr>
              <a:t>damped </a:t>
            </a:r>
            <a:r>
              <a:rPr sz="1400" spc="-5" dirty="0">
                <a:latin typeface="Times New Roman"/>
                <a:cs typeface="Times New Roman"/>
              </a:rPr>
              <a:t>responses  Poles: </a:t>
            </a:r>
            <a:r>
              <a:rPr sz="1400" spc="-10" dirty="0">
                <a:latin typeface="Times New Roman"/>
                <a:cs typeface="Times New Roman"/>
              </a:rPr>
              <a:t>Two </a:t>
            </a:r>
            <a:r>
              <a:rPr sz="1400" spc="-5" dirty="0">
                <a:latin typeface="Times New Roman"/>
                <a:cs typeface="Times New Roman"/>
              </a:rPr>
              <a:t>imaginary at ±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10" dirty="0">
                <a:latin typeface="Arial"/>
                <a:cs typeface="Arial"/>
              </a:rPr>
              <a:t>ω</a:t>
            </a:r>
            <a:r>
              <a:rPr sz="1350" spc="-15" baseline="-12345" dirty="0">
                <a:latin typeface="Times New Roman"/>
                <a:cs typeface="Times New Roman"/>
              </a:rPr>
              <a:t>1</a:t>
            </a:r>
            <a:endParaRPr sz="1350" baseline="-12345" dirty="0">
              <a:latin typeface="Times New Roman"/>
              <a:cs typeface="Times New Roman"/>
            </a:endParaRPr>
          </a:p>
          <a:p>
            <a:pPr marL="88900" marR="250825" algn="l">
              <a:lnSpc>
                <a:spcPts val="1610"/>
              </a:lnSpc>
              <a:spcBef>
                <a:spcPts val="20"/>
              </a:spcBef>
            </a:pPr>
            <a:r>
              <a:rPr sz="1400" spc="-5" dirty="0">
                <a:latin typeface="Times New Roman"/>
                <a:cs typeface="Times New Roman"/>
              </a:rPr>
              <a:t>Natural response: Undamped sinusoid </a:t>
            </a:r>
            <a:r>
              <a:rPr sz="1400" spc="5" dirty="0">
                <a:latin typeface="Times New Roman"/>
                <a:cs typeface="Times New Roman"/>
              </a:rPr>
              <a:t>with </a:t>
            </a:r>
            <a:r>
              <a:rPr sz="1400" spc="-5" dirty="0">
                <a:latin typeface="Times New Roman"/>
                <a:cs typeface="Times New Roman"/>
              </a:rPr>
              <a:t>radian </a:t>
            </a:r>
            <a:r>
              <a:rPr sz="1400" spc="-10" dirty="0">
                <a:latin typeface="Times New Roman"/>
                <a:cs typeface="Times New Roman"/>
              </a:rPr>
              <a:t>frequency </a:t>
            </a:r>
            <a:r>
              <a:rPr sz="1400" dirty="0">
                <a:latin typeface="Times New Roman"/>
                <a:cs typeface="Times New Roman"/>
              </a:rPr>
              <a:t>equal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imaginary </a:t>
            </a:r>
            <a:r>
              <a:rPr sz="1400" dirty="0">
                <a:latin typeface="Times New Roman"/>
                <a:cs typeface="Times New Roman"/>
              </a:rPr>
              <a:t>part </a:t>
            </a:r>
            <a:r>
              <a:rPr sz="1400" spc="-5" dirty="0">
                <a:latin typeface="Times New Roman"/>
                <a:cs typeface="Times New Roman"/>
              </a:rPr>
              <a:t>of 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poles,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268605" indent="-180340" algn="l">
              <a:lnSpc>
                <a:spcPts val="1645"/>
              </a:lnSpc>
              <a:buClr>
                <a:srgbClr val="005F70"/>
              </a:buClr>
              <a:buAutoNum type="arabicPeriod" startAt="4"/>
              <a:tabLst>
                <a:tab pos="269240" algn="l"/>
              </a:tabLst>
            </a:pPr>
            <a:r>
              <a:rPr sz="1400" spc="-10" dirty="0">
                <a:latin typeface="Times New Roman"/>
                <a:cs typeface="Times New Roman"/>
              </a:rPr>
              <a:t>Critically </a:t>
            </a:r>
            <a:r>
              <a:rPr sz="1400" spc="-5" dirty="0">
                <a:latin typeface="Times New Roman"/>
                <a:cs typeface="Times New Roman"/>
              </a:rPr>
              <a:t>damped responses </a:t>
            </a:r>
            <a:r>
              <a:rPr sz="1400" spc="-10" dirty="0">
                <a:latin typeface="Times New Roman"/>
                <a:cs typeface="Times New Roman"/>
              </a:rPr>
              <a:t>Poles: Two real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0" dirty="0">
                <a:latin typeface="Arial"/>
                <a:cs typeface="Arial"/>
              </a:rPr>
              <a:t>ơ</a:t>
            </a:r>
            <a:r>
              <a:rPr sz="1400" spc="110" dirty="0">
                <a:latin typeface="Arial"/>
                <a:cs typeface="Arial"/>
              </a:rPr>
              <a:t> </a:t>
            </a:r>
            <a:r>
              <a:rPr sz="1350" spc="7" baseline="-12345" dirty="0">
                <a:latin typeface="Times New Roman"/>
                <a:cs typeface="Times New Roman"/>
              </a:rPr>
              <a:t>1</a:t>
            </a:r>
            <a:endParaRPr sz="1350" baseline="-12345" dirty="0">
              <a:latin typeface="Times New Roman"/>
              <a:cs typeface="Times New Roman"/>
            </a:endParaRPr>
          </a:p>
          <a:p>
            <a:pPr marL="88900" marR="982344" algn="l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Natural response: One </a:t>
            </a:r>
            <a:r>
              <a:rPr sz="1400" dirty="0">
                <a:latin typeface="Times New Roman"/>
                <a:cs typeface="Times New Roman"/>
              </a:rPr>
              <a:t>term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an exponential whose </a:t>
            </a:r>
            <a:r>
              <a:rPr sz="1400" spc="-10" dirty="0">
                <a:latin typeface="Times New Roman"/>
                <a:cs typeface="Times New Roman"/>
              </a:rPr>
              <a:t>time </a:t>
            </a:r>
            <a:r>
              <a:rPr sz="1400" spc="-5" dirty="0">
                <a:latin typeface="Times New Roman"/>
                <a:cs typeface="Times New Roman"/>
              </a:rPr>
              <a:t>constant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equal to </a:t>
            </a:r>
            <a:r>
              <a:rPr sz="1400" spc="-10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reciprocal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pole location. Another </a:t>
            </a:r>
            <a:r>
              <a:rPr sz="1400" dirty="0">
                <a:latin typeface="Times New Roman"/>
                <a:cs typeface="Times New Roman"/>
              </a:rPr>
              <a:t>term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product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time, t,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an  exponential with time constant equal to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reciprocal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pole location,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or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88900" marR="85090" algn="l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step </a:t>
            </a:r>
            <a:r>
              <a:rPr sz="1400" spc="-10" dirty="0">
                <a:latin typeface="Times New Roman"/>
                <a:cs typeface="Times New Roman"/>
              </a:rPr>
              <a:t>responses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the four </a:t>
            </a:r>
            <a:r>
              <a:rPr sz="1400" spc="-5" dirty="0">
                <a:latin typeface="Times New Roman"/>
                <a:cs typeface="Times New Roman"/>
              </a:rPr>
              <a:t>cases of </a:t>
            </a:r>
            <a:r>
              <a:rPr sz="1400" spc="-10" dirty="0">
                <a:latin typeface="Times New Roman"/>
                <a:cs typeface="Times New Roman"/>
              </a:rPr>
              <a:t>damping </a:t>
            </a:r>
            <a:r>
              <a:rPr sz="1400" spc="-5" dirty="0">
                <a:latin typeface="Times New Roman"/>
                <a:cs typeface="Times New Roman"/>
              </a:rPr>
              <a:t>discussed in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section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superimposed 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spc="-5" dirty="0">
                <a:latin typeface="Times New Roman"/>
                <a:cs typeface="Times New Roman"/>
              </a:rPr>
              <a:t>4.10. </a:t>
            </a:r>
            <a:r>
              <a:rPr sz="1400" spc="-10" dirty="0">
                <a:latin typeface="Times New Roman"/>
                <a:cs typeface="Times New Roman"/>
              </a:rPr>
              <a:t>Notice </a:t>
            </a:r>
            <a:r>
              <a:rPr sz="1400" spc="-5" dirty="0">
                <a:latin typeface="Times New Roman"/>
                <a:cs typeface="Times New Roman"/>
              </a:rPr>
              <a:t>that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critically damped case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division between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overdamped  cases </a:t>
            </a:r>
            <a:r>
              <a:rPr sz="1400" spc="-15" dirty="0">
                <a:latin typeface="Times New Roman"/>
                <a:cs typeface="Times New Roman"/>
              </a:rPr>
              <a:t>and the </a:t>
            </a:r>
            <a:r>
              <a:rPr sz="1400" spc="-5" dirty="0">
                <a:latin typeface="Times New Roman"/>
                <a:cs typeface="Times New Roman"/>
              </a:rPr>
              <a:t>under </a:t>
            </a:r>
            <a:r>
              <a:rPr sz="1400" spc="-10" dirty="0">
                <a:latin typeface="Times New Roman"/>
                <a:cs typeface="Times New Roman"/>
              </a:rPr>
              <a:t>damped </a:t>
            </a:r>
            <a:r>
              <a:rPr sz="1400" spc="-5" dirty="0">
                <a:latin typeface="Times New Roman"/>
                <a:cs typeface="Times New Roman"/>
              </a:rPr>
              <a:t>cases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fastest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spc="-10" dirty="0">
                <a:latin typeface="Times New Roman"/>
                <a:cs typeface="Times New Roman"/>
              </a:rPr>
              <a:t>without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overshoot.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384" y="2409741"/>
            <a:ext cx="1922798" cy="189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395" y="3895433"/>
            <a:ext cx="2053113" cy="201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0384" y="5002041"/>
            <a:ext cx="1658584" cy="1847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464" y="6080356"/>
            <a:ext cx="1984257" cy="197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1230" y="7173797"/>
            <a:ext cx="4802411" cy="2343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55</a:t>
            </a:fld>
            <a:endParaRPr spc="3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1809"/>
            <a:ext cx="6566534" cy="2149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45"/>
              </a:lnSpc>
              <a:spcBef>
                <a:spcPts val="90"/>
              </a:spcBef>
            </a:pPr>
            <a:r>
              <a:rPr sz="1400" b="1" spc="-10" dirty="0">
                <a:solidFill>
                  <a:srgbClr val="005F70"/>
                </a:solidFill>
                <a:latin typeface="Arial"/>
                <a:cs typeface="Arial"/>
              </a:rPr>
              <a:t>Natural Frequency, </a:t>
            </a:r>
            <a:r>
              <a:rPr sz="1400" b="1" spc="-5" dirty="0">
                <a:solidFill>
                  <a:srgbClr val="005F70"/>
                </a:solidFill>
                <a:latin typeface="Arial"/>
                <a:cs typeface="Arial"/>
              </a:rPr>
              <a:t>damping</a:t>
            </a:r>
            <a:r>
              <a:rPr sz="1400" b="1" spc="45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5F70"/>
                </a:solidFill>
                <a:latin typeface="Arial"/>
                <a:cs typeface="Arial"/>
              </a:rPr>
              <a:t>ratio</a:t>
            </a:r>
            <a:endParaRPr sz="1400" dirty="0">
              <a:latin typeface="Arial"/>
              <a:cs typeface="Arial"/>
            </a:endParaRPr>
          </a:p>
          <a:p>
            <a:pPr marL="12700" marR="5080" algn="l">
              <a:lnSpc>
                <a:spcPct val="96400"/>
              </a:lnSpc>
              <a:spcBef>
                <a:spcPts val="25"/>
              </a:spcBef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natural 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second-order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oscillation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 </a:t>
            </a:r>
            <a:r>
              <a:rPr sz="1400" spc="-10" dirty="0">
                <a:latin typeface="Times New Roman"/>
                <a:cs typeface="Times New Roman"/>
              </a:rPr>
              <a:t>without damping. For example, the 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oscillation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series RLC circuit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-10" dirty="0">
                <a:latin typeface="Times New Roman"/>
                <a:cs typeface="Times New Roman"/>
              </a:rPr>
              <a:t>the  resistance </a:t>
            </a:r>
            <a:r>
              <a:rPr sz="1400" spc="-5" dirty="0">
                <a:latin typeface="Times New Roman"/>
                <a:cs typeface="Times New Roman"/>
              </a:rPr>
              <a:t>shorted </a:t>
            </a:r>
            <a:r>
              <a:rPr sz="1400" dirty="0">
                <a:latin typeface="Times New Roman"/>
                <a:cs typeface="Times New Roman"/>
              </a:rPr>
              <a:t>would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natural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frequency.</a:t>
            </a:r>
            <a:endParaRPr sz="1400" dirty="0">
              <a:latin typeface="Times New Roman"/>
              <a:cs typeface="Times New Roman"/>
            </a:endParaRPr>
          </a:p>
          <a:p>
            <a:pPr marL="12700" marR="262255" algn="l">
              <a:lnSpc>
                <a:spcPts val="1610"/>
              </a:lnSpc>
              <a:spcBef>
                <a:spcPts val="40"/>
              </a:spcBef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general second-order system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4.7(a) can </a:t>
            </a:r>
            <a:r>
              <a:rPr sz="1400" spc="-5" dirty="0">
                <a:latin typeface="Times New Roman"/>
                <a:cs typeface="Times New Roman"/>
              </a:rPr>
              <a:t>be transformed to show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quantities </a:t>
            </a:r>
            <a:r>
              <a:rPr sz="1400" spc="-5" dirty="0">
                <a:latin typeface="Arial"/>
                <a:cs typeface="Arial"/>
              </a:rPr>
              <a:t>ζ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10" dirty="0">
                <a:latin typeface="Arial"/>
                <a:cs typeface="Arial"/>
              </a:rPr>
              <a:t>ω</a:t>
            </a:r>
            <a:r>
              <a:rPr sz="1400" spc="-10" dirty="0">
                <a:latin typeface="Times New Roman"/>
                <a:cs typeface="Times New Roman"/>
              </a:rPr>
              <a:t>n. </a:t>
            </a:r>
            <a:r>
              <a:rPr sz="1400" spc="-5" dirty="0">
                <a:latin typeface="Times New Roman"/>
                <a:cs typeface="Times New Roman"/>
              </a:rPr>
              <a:t>Consider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general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system.</a:t>
            </a:r>
          </a:p>
          <a:p>
            <a:pPr algn="l"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 marR="173355" algn="l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Without </a:t>
            </a:r>
            <a:r>
              <a:rPr sz="1400" spc="-5" dirty="0">
                <a:latin typeface="Times New Roman"/>
                <a:cs typeface="Times New Roman"/>
              </a:rPr>
              <a:t>damping, </a:t>
            </a:r>
            <a:r>
              <a:rPr sz="1400" spc="-10" dirty="0">
                <a:latin typeface="Times New Roman"/>
                <a:cs typeface="Times New Roman"/>
              </a:rPr>
              <a:t>the poles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0" dirty="0">
                <a:latin typeface="Times New Roman"/>
                <a:cs typeface="Times New Roman"/>
              </a:rPr>
              <a:t>j</a:t>
            </a:r>
            <a:r>
              <a:rPr sz="1400" spc="-10" dirty="0">
                <a:latin typeface="Arial"/>
                <a:cs typeface="Arial"/>
              </a:rPr>
              <a:t>ω</a:t>
            </a:r>
            <a:r>
              <a:rPr sz="1400" spc="-10" dirty="0">
                <a:latin typeface="Times New Roman"/>
                <a:cs typeface="Times New Roman"/>
              </a:rPr>
              <a:t>-axis, </a:t>
            </a:r>
            <a:r>
              <a:rPr sz="1400" spc="-5" dirty="0">
                <a:latin typeface="Times New Roman"/>
                <a:cs typeface="Times New Roman"/>
              </a:rPr>
              <a:t>and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 would be </a:t>
            </a:r>
            <a:r>
              <a:rPr sz="1400" spc="5" dirty="0">
                <a:latin typeface="Times New Roman"/>
                <a:cs typeface="Times New Roman"/>
              </a:rPr>
              <a:t>an </a:t>
            </a:r>
            <a:r>
              <a:rPr sz="1400" spc="-5" dirty="0">
                <a:latin typeface="Times New Roman"/>
                <a:cs typeface="Times New Roman"/>
              </a:rPr>
              <a:t>undamped sinusoid.  </a:t>
            </a:r>
            <a:r>
              <a:rPr sz="1400" spc="-10" dirty="0">
                <a:latin typeface="Times New Roman"/>
                <a:cs typeface="Times New Roman"/>
              </a:rPr>
              <a:t>For the poles </a:t>
            </a:r>
            <a:r>
              <a:rPr sz="1400" spc="-5" dirty="0">
                <a:latin typeface="Times New Roman"/>
                <a:cs typeface="Times New Roman"/>
              </a:rPr>
              <a:t>to be </a:t>
            </a:r>
            <a:r>
              <a:rPr sz="1400" spc="-10" dirty="0">
                <a:latin typeface="Times New Roman"/>
                <a:cs typeface="Times New Roman"/>
              </a:rPr>
              <a:t>purely </a:t>
            </a:r>
            <a:r>
              <a:rPr sz="1400" spc="-5" dirty="0">
                <a:latin typeface="Times New Roman"/>
                <a:cs typeface="Times New Roman"/>
              </a:rPr>
              <a:t>imaginary, a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0.</a:t>
            </a:r>
            <a:r>
              <a:rPr sz="1400" spc="1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Hence,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4274057"/>
            <a:ext cx="4388485" cy="1524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general second-order transfer function </a:t>
            </a:r>
            <a:r>
              <a:rPr sz="1400" spc="-10" dirty="0">
                <a:latin typeface="Times New Roman"/>
                <a:cs typeface="Times New Roman"/>
              </a:rPr>
              <a:t>finally </a:t>
            </a:r>
            <a:r>
              <a:rPr sz="1400" spc="-5" dirty="0">
                <a:latin typeface="Times New Roman"/>
                <a:cs typeface="Times New Roman"/>
              </a:rPr>
              <a:t>looks </a:t>
            </a:r>
            <a:r>
              <a:rPr sz="1400" spc="-10" dirty="0">
                <a:latin typeface="Times New Roman"/>
                <a:cs typeface="Times New Roman"/>
              </a:rPr>
              <a:t>like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this:</a:t>
            </a: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2314575">
              <a:lnSpc>
                <a:spcPct val="100000"/>
              </a:lnSpc>
            </a:pPr>
            <a:r>
              <a:rPr sz="1600" spc="-10" dirty="0">
                <a:latin typeface="Times New Roman"/>
                <a:cs typeface="Times New Roman"/>
              </a:rPr>
              <a:t>-----------------</a:t>
            </a:r>
            <a:r>
              <a:rPr sz="1600" spc="-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4-22</a:t>
            </a:r>
            <a:endParaRPr sz="1400" dirty="0">
              <a:latin typeface="Arial"/>
              <a:cs typeface="Arial"/>
            </a:endParaRPr>
          </a:p>
          <a:p>
            <a:pPr marL="12700" algn="l">
              <a:lnSpc>
                <a:spcPts val="1630"/>
              </a:lnSpc>
              <a:spcBef>
                <a:spcPts val="1135"/>
              </a:spcBef>
            </a:pPr>
            <a:r>
              <a:rPr sz="1400" spc="-5" dirty="0">
                <a:solidFill>
                  <a:srgbClr val="005F70"/>
                </a:solidFill>
                <a:latin typeface="Arial"/>
                <a:cs typeface="Arial"/>
              </a:rPr>
              <a:t>Evaluation </a:t>
            </a:r>
            <a:r>
              <a:rPr sz="1400" spc="-10" dirty="0">
                <a:solidFill>
                  <a:srgbClr val="005F70"/>
                </a:solidFill>
                <a:latin typeface="Arial"/>
                <a:cs typeface="Arial"/>
              </a:rPr>
              <a:t>of</a:t>
            </a:r>
            <a:r>
              <a:rPr sz="1400" spc="5" dirty="0">
                <a:solidFill>
                  <a:srgbClr val="005F70"/>
                </a:solidFill>
                <a:latin typeface="Arial"/>
                <a:cs typeface="Arial"/>
              </a:rPr>
              <a:t> T</a:t>
            </a:r>
            <a:r>
              <a:rPr sz="950" spc="5" dirty="0">
                <a:solidFill>
                  <a:srgbClr val="005F70"/>
                </a:solidFill>
                <a:latin typeface="Arial"/>
                <a:cs typeface="Arial"/>
              </a:rPr>
              <a:t>p</a:t>
            </a:r>
            <a:endParaRPr sz="950" dirty="0">
              <a:latin typeface="Arial"/>
              <a:cs typeface="Arial"/>
            </a:endParaRPr>
          </a:p>
          <a:p>
            <a:pPr marL="12700">
              <a:lnSpc>
                <a:spcPts val="1630"/>
              </a:lnSpc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first </a:t>
            </a:r>
            <a:r>
              <a:rPr sz="1400" spc="-5" dirty="0">
                <a:latin typeface="Times New Roman"/>
                <a:cs typeface="Times New Roman"/>
              </a:rPr>
              <a:t>peak,which </a:t>
            </a:r>
            <a:r>
              <a:rPr sz="1400" spc="-10" dirty="0">
                <a:latin typeface="Times New Roman"/>
                <a:cs typeface="Times New Roman"/>
              </a:rPr>
              <a:t>occurs </a:t>
            </a:r>
            <a:r>
              <a:rPr sz="1400" spc="-5" dirty="0">
                <a:latin typeface="Times New Roman"/>
                <a:cs typeface="Times New Roman"/>
              </a:rPr>
              <a:t>at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peak time,</a:t>
            </a:r>
            <a:r>
              <a:rPr sz="1400" spc="19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Tp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6737350"/>
            <a:ext cx="4116070" cy="421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45"/>
              </a:lnSpc>
              <a:spcBef>
                <a:spcPts val="90"/>
              </a:spcBef>
            </a:pPr>
            <a:r>
              <a:rPr sz="1400" spc="-10" dirty="0">
                <a:solidFill>
                  <a:srgbClr val="005F70"/>
                </a:solidFill>
                <a:latin typeface="Arial"/>
                <a:cs typeface="Arial"/>
              </a:rPr>
              <a:t>PROBLEM: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Given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transfer function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Eq. (4.23), </a:t>
            </a:r>
            <a:r>
              <a:rPr sz="1400" spc="-15" dirty="0">
                <a:latin typeface="Times New Roman"/>
                <a:cs typeface="Times New Roman"/>
              </a:rPr>
              <a:t>find </a:t>
            </a:r>
            <a:r>
              <a:rPr sz="1400" spc="-5" dirty="0">
                <a:latin typeface="Arial"/>
                <a:cs typeface="Arial"/>
              </a:rPr>
              <a:t>ζ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spc="2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ω</a:t>
            </a:r>
            <a:r>
              <a:rPr sz="1400" spc="-10" dirty="0">
                <a:latin typeface="Times New Roman"/>
                <a:cs typeface="Times New Roman"/>
              </a:rPr>
              <a:t>n.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7100" y="7972170"/>
            <a:ext cx="459549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spc="-5" dirty="0">
                <a:latin typeface="Times New Roman"/>
                <a:cs typeface="Times New Roman"/>
              </a:rPr>
              <a:t>Solving </a:t>
            </a:r>
            <a:r>
              <a:rPr sz="1400" spc="-10" dirty="0">
                <a:latin typeface="Times New Roman"/>
                <a:cs typeface="Times New Roman"/>
              </a:rPr>
              <a:t>for the poles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transfer </a:t>
            </a:r>
            <a:r>
              <a:rPr sz="1400" spc="-5" dirty="0">
                <a:latin typeface="Times New Roman"/>
                <a:cs typeface="Times New Roman"/>
              </a:rPr>
              <a:t>function in </a:t>
            </a:r>
            <a:r>
              <a:rPr sz="1400" spc="-10" dirty="0">
                <a:latin typeface="Times New Roman"/>
                <a:cs typeface="Times New Roman"/>
              </a:rPr>
              <a:t>Eq. </a:t>
            </a:r>
            <a:r>
              <a:rPr sz="1400" dirty="0">
                <a:latin typeface="Times New Roman"/>
                <a:cs typeface="Times New Roman"/>
              </a:rPr>
              <a:t>(4.22)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yields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0384" y="1796490"/>
            <a:ext cx="1490561" cy="40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4489" y="2694089"/>
            <a:ext cx="855784" cy="315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8950" y="3113658"/>
            <a:ext cx="3684987" cy="18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4649" y="3339058"/>
            <a:ext cx="3846906" cy="9215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0384" y="4515059"/>
            <a:ext cx="2087879" cy="663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9919" y="5800754"/>
            <a:ext cx="1239491" cy="4968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9509" y="7191247"/>
            <a:ext cx="1711661" cy="4053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9000" y="7683589"/>
            <a:ext cx="2556359" cy="2398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212" y="8454039"/>
            <a:ext cx="2062109" cy="2376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56</a:t>
            </a:fld>
            <a:endParaRPr spc="30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757" y="568923"/>
            <a:ext cx="5064270" cy="4442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40885" y="5394920"/>
            <a:ext cx="4011240" cy="3112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57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1809"/>
            <a:ext cx="5995670" cy="6496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822960" algn="ctr">
              <a:lnSpc>
                <a:spcPts val="1645"/>
              </a:lnSpc>
              <a:spcBef>
                <a:spcPts val="90"/>
              </a:spcBef>
            </a:pPr>
            <a:r>
              <a:rPr sz="1400" b="1" spc="-5" dirty="0">
                <a:solidFill>
                  <a:srgbClr val="005F70"/>
                </a:solidFill>
                <a:latin typeface="Arial"/>
                <a:cs typeface="Arial"/>
              </a:rPr>
              <a:t>PROBLEM:</a:t>
            </a:r>
            <a:endParaRPr sz="1400">
              <a:latin typeface="Arial"/>
              <a:cs typeface="Arial"/>
            </a:endParaRPr>
          </a:p>
          <a:p>
            <a:pPr marL="12700" marR="5080" indent="51435">
              <a:lnSpc>
                <a:spcPts val="1630"/>
              </a:lnSpc>
              <a:spcBef>
                <a:spcPts val="60"/>
              </a:spcBef>
            </a:pPr>
            <a:r>
              <a:rPr sz="1400" spc="-20" dirty="0">
                <a:latin typeface="Times New Roman"/>
                <a:cs typeface="Times New Roman"/>
              </a:rPr>
              <a:t>For </a:t>
            </a:r>
            <a:r>
              <a:rPr sz="1400" dirty="0">
                <a:latin typeface="Times New Roman"/>
                <a:cs typeface="Times New Roman"/>
              </a:rPr>
              <a:t>each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systems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spc="-5" dirty="0">
                <a:latin typeface="Times New Roman"/>
                <a:cs typeface="Times New Roman"/>
              </a:rPr>
              <a:t>4.12, </a:t>
            </a:r>
            <a:r>
              <a:rPr sz="1400" spc="-15" dirty="0">
                <a:latin typeface="Times New Roman"/>
                <a:cs typeface="Times New Roman"/>
              </a:rPr>
              <a:t>find </a:t>
            </a:r>
            <a:r>
              <a:rPr sz="1400" spc="-10" dirty="0">
                <a:latin typeface="Times New Roman"/>
                <a:cs typeface="Times New Roman"/>
              </a:rPr>
              <a:t>the value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Arial"/>
                <a:cs typeface="Arial"/>
              </a:rPr>
              <a:t>damping ratio </a:t>
            </a:r>
            <a:r>
              <a:rPr sz="1400" dirty="0">
                <a:latin typeface="Times New Roman"/>
                <a:cs typeface="Times New Roman"/>
              </a:rPr>
              <a:t>and  </a:t>
            </a:r>
            <a:r>
              <a:rPr sz="1400" spc="-10" dirty="0">
                <a:latin typeface="Times New Roman"/>
                <a:cs typeface="Times New Roman"/>
              </a:rPr>
              <a:t>report the kind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response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expected.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4414265"/>
            <a:ext cx="6658609" cy="1052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3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Example</a:t>
            </a:r>
            <a:endParaRPr sz="1400" dirty="0">
              <a:latin typeface="Times New Roman"/>
              <a:cs typeface="Times New Roman"/>
            </a:endParaRPr>
          </a:p>
          <a:p>
            <a:pPr marL="12700" marR="5080">
              <a:lnSpc>
                <a:spcPct val="95800"/>
              </a:lnSpc>
              <a:spcBef>
                <a:spcPts val="25"/>
              </a:spcBef>
            </a:pP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each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transfer </a:t>
            </a:r>
            <a:r>
              <a:rPr sz="1400" spc="-10" dirty="0">
                <a:latin typeface="Times New Roman"/>
                <a:cs typeface="Times New Roman"/>
              </a:rPr>
              <a:t>functions </a:t>
            </a:r>
            <a:r>
              <a:rPr sz="1400" spc="-5" dirty="0">
                <a:latin typeface="Times New Roman"/>
                <a:cs typeface="Times New Roman"/>
              </a:rPr>
              <a:t>shown below, </a:t>
            </a:r>
            <a:r>
              <a:rPr sz="1400" spc="-10" dirty="0">
                <a:latin typeface="Times New Roman"/>
                <a:cs typeface="Times New Roman"/>
              </a:rPr>
              <a:t>find the locations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poles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zeros, </a:t>
            </a:r>
            <a:r>
              <a:rPr sz="1400" spc="-15" dirty="0">
                <a:latin typeface="Times New Roman"/>
                <a:cs typeface="Times New Roman"/>
              </a:rPr>
              <a:t>plot  </a:t>
            </a:r>
            <a:r>
              <a:rPr sz="1400" dirty="0">
                <a:latin typeface="Times New Roman"/>
                <a:cs typeface="Times New Roman"/>
              </a:rPr>
              <a:t>them </a:t>
            </a:r>
            <a:r>
              <a:rPr sz="1400" spc="5" dirty="0">
                <a:latin typeface="Times New Roman"/>
                <a:cs typeface="Times New Roman"/>
              </a:rPr>
              <a:t>on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s-plane, and </a:t>
            </a:r>
            <a:r>
              <a:rPr sz="1400" dirty="0">
                <a:latin typeface="Times New Roman"/>
                <a:cs typeface="Times New Roman"/>
              </a:rPr>
              <a:t>then </a:t>
            </a:r>
            <a:r>
              <a:rPr sz="1400" spc="-5" dirty="0">
                <a:latin typeface="Times New Roman"/>
                <a:cs typeface="Times New Roman"/>
              </a:rPr>
              <a:t>write </a:t>
            </a:r>
            <a:r>
              <a:rPr sz="1400" spc="5" dirty="0">
                <a:latin typeface="Times New Roman"/>
                <a:cs typeface="Times New Roman"/>
              </a:rPr>
              <a:t>an </a:t>
            </a:r>
            <a:r>
              <a:rPr sz="1400" spc="-5" dirty="0">
                <a:latin typeface="Times New Roman"/>
                <a:cs typeface="Times New Roman"/>
              </a:rPr>
              <a:t>expression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general form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step response  </a:t>
            </a:r>
            <a:r>
              <a:rPr sz="1400" spc="-10" dirty="0">
                <a:latin typeface="Times New Roman"/>
                <a:cs typeface="Times New Roman"/>
              </a:rPr>
              <a:t>without </a:t>
            </a:r>
            <a:r>
              <a:rPr sz="1400" spc="-5" dirty="0">
                <a:latin typeface="Times New Roman"/>
                <a:cs typeface="Times New Roman"/>
              </a:rPr>
              <a:t>solving </a:t>
            </a:r>
            <a:r>
              <a:rPr sz="1400" spc="-10" dirty="0">
                <a:latin typeface="Times New Roman"/>
                <a:cs typeface="Times New Roman"/>
              </a:rPr>
              <a:t>for the inverse Laplace </a:t>
            </a:r>
            <a:r>
              <a:rPr sz="1400" spc="-5" dirty="0">
                <a:latin typeface="Times New Roman"/>
                <a:cs typeface="Times New Roman"/>
              </a:rPr>
              <a:t>transform. </a:t>
            </a:r>
            <a:r>
              <a:rPr sz="1400" spc="-10" dirty="0">
                <a:latin typeface="Times New Roman"/>
                <a:cs typeface="Times New Roman"/>
              </a:rPr>
              <a:t>State the nature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each </a:t>
            </a:r>
            <a:r>
              <a:rPr sz="1400" spc="-5" dirty="0">
                <a:latin typeface="Times New Roman"/>
                <a:cs typeface="Times New Roman"/>
              </a:rPr>
              <a:t>response  (overdamped, underdamped, and so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on).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4135" y="1336635"/>
            <a:ext cx="4026649" cy="1489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502" y="2988535"/>
            <a:ext cx="2592012" cy="304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0312" y="3503213"/>
            <a:ext cx="6081313" cy="664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508" y="6835857"/>
            <a:ext cx="4984610" cy="19378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399" y="5664834"/>
            <a:ext cx="3337014" cy="1123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58</a:t>
            </a:fld>
            <a:endParaRPr spc="3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4934585" cy="5854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Example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1400" spc="-10" dirty="0">
                <a:latin typeface="Times New Roman"/>
                <a:cs typeface="Times New Roman"/>
              </a:rPr>
              <a:t>Solve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x(t)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 shown </a:t>
            </a:r>
            <a:r>
              <a:rPr sz="1400" spc="-5" dirty="0">
                <a:latin typeface="Times New Roman"/>
                <a:cs typeface="Times New Roman"/>
              </a:rPr>
              <a:t>in Figure P4.5 if </a:t>
            </a:r>
            <a:r>
              <a:rPr sz="1400" spc="-10" dirty="0">
                <a:latin typeface="Times New Roman"/>
                <a:cs typeface="Times New Roman"/>
              </a:rPr>
              <a:t>f(t)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5" dirty="0">
                <a:latin typeface="Times New Roman"/>
                <a:cs typeface="Times New Roman"/>
              </a:rPr>
              <a:t>unit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step.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700" y="2587879"/>
            <a:ext cx="6459220" cy="4425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1645"/>
              </a:lnSpc>
              <a:spcBef>
                <a:spcPts val="90"/>
              </a:spcBef>
              <a:tabLst>
                <a:tab pos="4501515" algn="l"/>
              </a:tabLst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equation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motion is: (Ms</a:t>
            </a:r>
            <a:r>
              <a:rPr sz="1350" spc="-7" baseline="40123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+fvs+Ks)X(s) =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F(s).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Hence,	X(s)/F(s)</a:t>
            </a:r>
            <a:r>
              <a:rPr sz="1400" spc="-5" dirty="0">
                <a:latin typeface="Times New Roman"/>
                <a:cs typeface="Times New Roman"/>
              </a:rPr>
              <a:t> =1/(Ms</a:t>
            </a:r>
            <a:r>
              <a:rPr sz="1350" spc="-7" baseline="40123" dirty="0">
                <a:latin typeface="Times New Roman"/>
                <a:cs typeface="Times New Roman"/>
              </a:rPr>
              <a:t>2</a:t>
            </a:r>
            <a:r>
              <a:rPr sz="1400" spc="-5" dirty="0">
                <a:latin typeface="Times New Roman"/>
                <a:cs typeface="Times New Roman"/>
              </a:rPr>
              <a:t>+f</a:t>
            </a:r>
            <a:r>
              <a:rPr sz="1350" spc="-7" baseline="-12345" dirty="0">
                <a:latin typeface="Times New Roman"/>
                <a:cs typeface="Times New Roman"/>
              </a:rPr>
              <a:t>v</a:t>
            </a:r>
            <a:r>
              <a:rPr sz="1400" spc="-5" dirty="0">
                <a:latin typeface="Times New Roman"/>
                <a:cs typeface="Times New Roman"/>
              </a:rPr>
              <a:t>s+Ks)</a:t>
            </a:r>
            <a:endParaRPr sz="1400">
              <a:latin typeface="Times New Roman"/>
              <a:cs typeface="Times New Roman"/>
            </a:endParaRPr>
          </a:p>
          <a:p>
            <a:pPr marL="381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=1/</a:t>
            </a:r>
            <a:r>
              <a:rPr sz="1400" dirty="0">
                <a:latin typeface="Times New Roman"/>
                <a:cs typeface="Times New Roman"/>
              </a:rPr>
              <a:t> (s</a:t>
            </a:r>
            <a:r>
              <a:rPr sz="1350" baseline="40123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+s+5)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5383783"/>
            <a:ext cx="5923915" cy="734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180"/>
              </a:lnSpc>
              <a:spcBef>
                <a:spcPts val="105"/>
              </a:spcBef>
            </a:pPr>
            <a:r>
              <a:rPr sz="1000" dirty="0">
                <a:latin typeface="Times New Roman"/>
                <a:cs typeface="Times New Roman"/>
              </a:rPr>
              <a:t>.</a:t>
            </a:r>
          </a:p>
          <a:p>
            <a:pPr marL="12700" algn="l">
              <a:lnSpc>
                <a:spcPts val="1660"/>
              </a:lnSpc>
            </a:pPr>
            <a:r>
              <a:rPr sz="1400" b="1" spc="-10" dirty="0">
                <a:latin typeface="Times New Roman"/>
                <a:cs typeface="Times New Roman"/>
              </a:rPr>
              <a:t>Example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each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second-order systems </a:t>
            </a:r>
            <a:r>
              <a:rPr sz="1400" spc="-10" dirty="0">
                <a:latin typeface="Times New Roman"/>
                <a:cs typeface="Times New Roman"/>
              </a:rPr>
              <a:t>that follow,find </a:t>
            </a:r>
            <a:r>
              <a:rPr sz="1400" dirty="0">
                <a:latin typeface="Arial"/>
                <a:cs typeface="Arial"/>
              </a:rPr>
              <a:t>ζ; </a:t>
            </a:r>
            <a:r>
              <a:rPr sz="1400" spc="-10" dirty="0">
                <a:latin typeface="Arial"/>
                <a:cs typeface="Arial"/>
              </a:rPr>
              <a:t>ω</a:t>
            </a:r>
            <a:r>
              <a:rPr sz="1400" spc="-10" dirty="0">
                <a:latin typeface="Times New Roman"/>
                <a:cs typeface="Times New Roman"/>
              </a:rPr>
              <a:t>n</a:t>
            </a:r>
            <a:r>
              <a:rPr sz="1400" spc="-10" dirty="0">
                <a:latin typeface="Arial"/>
                <a:cs typeface="Arial"/>
              </a:rPr>
              <a:t>; </a:t>
            </a:r>
            <a:r>
              <a:rPr sz="1400" spc="-10" dirty="0">
                <a:latin typeface="Times New Roman"/>
                <a:cs typeface="Times New Roman"/>
              </a:rPr>
              <a:t>Ts</a:t>
            </a:r>
            <a:r>
              <a:rPr sz="1400" spc="-10" dirty="0">
                <a:latin typeface="Arial"/>
                <a:cs typeface="Arial"/>
              </a:rPr>
              <a:t>; </a:t>
            </a:r>
            <a:r>
              <a:rPr sz="1400" spc="-10" dirty="0">
                <a:latin typeface="Times New Roman"/>
                <a:cs typeface="Times New Roman"/>
              </a:rPr>
              <a:t>Tp</a:t>
            </a:r>
            <a:r>
              <a:rPr sz="1400" spc="-10" dirty="0">
                <a:latin typeface="Arial"/>
                <a:cs typeface="Arial"/>
              </a:rPr>
              <a:t>; </a:t>
            </a:r>
            <a:r>
              <a:rPr sz="1400" spc="-15" dirty="0">
                <a:latin typeface="Times New Roman"/>
                <a:cs typeface="Times New Roman"/>
              </a:rPr>
              <a:t>Tr,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r>
              <a:rPr sz="1400" spc="3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%OS.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8045" y="1123853"/>
            <a:ext cx="3927266" cy="1224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135" y="3176357"/>
            <a:ext cx="5227999" cy="2233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952" y="6114287"/>
            <a:ext cx="2399702" cy="1185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9907" y="7352432"/>
            <a:ext cx="5904234" cy="1060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59</a:t>
            </a:fld>
            <a:endParaRPr spc="3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1809"/>
            <a:ext cx="6690995" cy="5588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800"/>
              </a:lnSpc>
              <a:spcBef>
                <a:spcPts val="160"/>
              </a:spcBef>
            </a:pPr>
            <a:r>
              <a:rPr sz="1200" b="1" spc="-5" dirty="0">
                <a:latin typeface="Times New Roman"/>
                <a:cs typeface="Times New Roman"/>
              </a:rPr>
              <a:t>A transducer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device that converts one </a:t>
            </a:r>
            <a:r>
              <a:rPr sz="1200" dirty="0">
                <a:latin typeface="Times New Roman"/>
                <a:cs typeface="Times New Roman"/>
              </a:rPr>
              <a:t>energy </a:t>
            </a:r>
            <a:r>
              <a:rPr sz="1200" spc="-5" dirty="0">
                <a:latin typeface="Times New Roman"/>
                <a:cs typeface="Times New Roman"/>
              </a:rPr>
              <a:t>form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-5" dirty="0">
                <a:latin typeface="Times New Roman"/>
                <a:cs typeface="Times New Roman"/>
              </a:rPr>
              <a:t>another.For </a:t>
            </a:r>
            <a:r>
              <a:rPr sz="1200" spc="-10" dirty="0">
                <a:latin typeface="Times New Roman"/>
                <a:cs typeface="Times New Roman"/>
              </a:rPr>
              <a:t>example, </a:t>
            </a:r>
            <a:r>
              <a:rPr sz="1200" spc="-5" dirty="0">
                <a:latin typeface="Times New Roman"/>
                <a:cs typeface="Times New Roman"/>
              </a:rPr>
              <a:t>one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most </a:t>
            </a:r>
            <a:r>
              <a:rPr sz="1200" spc="-5" dirty="0">
                <a:latin typeface="Times New Roman"/>
                <a:cs typeface="Times New Roman"/>
              </a:rPr>
              <a:t>comrnon  transducers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5" dirty="0">
                <a:latin typeface="Times New Roman"/>
                <a:cs typeface="Times New Roman"/>
              </a:rPr>
              <a:t>systems applications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b="1" i="1" spc="-5" dirty="0">
                <a:latin typeface="Times New Roman"/>
                <a:cs typeface="Times New Roman"/>
              </a:rPr>
              <a:t>potentiorneter,</a:t>
            </a:r>
            <a:r>
              <a:rPr sz="1200" spc="-5" dirty="0">
                <a:latin typeface="Times New Roman"/>
                <a:cs typeface="Times New Roman"/>
              </a:rPr>
              <a:t>which </a:t>
            </a:r>
            <a:r>
              <a:rPr sz="1200" dirty="0">
                <a:latin typeface="Times New Roman"/>
                <a:cs typeface="Times New Roman"/>
              </a:rPr>
              <a:t>converts </a:t>
            </a:r>
            <a:r>
              <a:rPr sz="1200" spc="-5" dirty="0">
                <a:latin typeface="Times New Roman"/>
                <a:cs typeface="Times New Roman"/>
              </a:rPr>
              <a:t>mechanical </a:t>
            </a:r>
            <a:r>
              <a:rPr sz="1200" dirty="0">
                <a:latin typeface="Times New Roman"/>
                <a:cs typeface="Times New Roman"/>
              </a:rPr>
              <a:t>position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spc="10" dirty="0">
                <a:latin typeface="Times New Roman"/>
                <a:cs typeface="Times New Roman"/>
              </a:rPr>
              <a:t>an  </a:t>
            </a:r>
            <a:r>
              <a:rPr sz="1200" spc="-5" dirty="0">
                <a:latin typeface="Times New Roman"/>
                <a:cs typeface="Times New Roman"/>
              </a:rPr>
              <a:t>electrical voltage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(Fig).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2164206"/>
            <a:ext cx="6685280" cy="27025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6350" algn="l">
              <a:lnSpc>
                <a:spcPct val="99200"/>
              </a:lnSpc>
              <a:spcBef>
                <a:spcPts val="110"/>
              </a:spcBef>
            </a:pPr>
            <a:r>
              <a:rPr sz="1200" b="1" spc="-5" dirty="0">
                <a:latin typeface="Arial"/>
                <a:cs typeface="Arial"/>
              </a:rPr>
              <a:t>A </a:t>
            </a:r>
            <a:r>
              <a:rPr sz="1200" b="1" spc="-5" dirty="0">
                <a:latin typeface="Times New Roman"/>
                <a:cs typeface="Times New Roman"/>
              </a:rPr>
              <a:t>disturbance </a:t>
            </a:r>
            <a:r>
              <a:rPr sz="1200" i="1" dirty="0">
                <a:latin typeface="Times New Roman"/>
                <a:cs typeface="Times New Roman"/>
              </a:rPr>
              <a:t>n </a:t>
            </a:r>
            <a:r>
              <a:rPr sz="1200" spc="-10" dirty="0">
                <a:latin typeface="Times New Roman"/>
                <a:cs typeface="Times New Roman"/>
              </a:rPr>
              <a:t>(or </a:t>
            </a:r>
            <a:r>
              <a:rPr sz="1200" b="1" spc="-5" dirty="0">
                <a:latin typeface="Times New Roman"/>
                <a:cs typeface="Times New Roman"/>
              </a:rPr>
              <a:t>noise input)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an </a:t>
            </a:r>
            <a:r>
              <a:rPr sz="1200" dirty="0">
                <a:latin typeface="Times New Roman"/>
                <a:cs typeface="Times New Roman"/>
              </a:rPr>
              <a:t>undesired </a:t>
            </a:r>
            <a:r>
              <a:rPr sz="1200" spc="-10" dirty="0">
                <a:latin typeface="Times New Roman"/>
                <a:cs typeface="Times New Roman"/>
              </a:rPr>
              <a:t>stimulus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signal affecting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value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controlled output </a:t>
            </a:r>
            <a:r>
              <a:rPr sz="1200" b="1" i="1" spc="-15" dirty="0">
                <a:latin typeface="Times New Roman"/>
                <a:cs typeface="Times New Roman"/>
              </a:rPr>
              <a:t>c. </a:t>
            </a:r>
            <a:r>
              <a:rPr sz="1200" spc="-10" dirty="0">
                <a:latin typeface="Times New Roman"/>
                <a:cs typeface="Times New Roman"/>
              </a:rPr>
              <a:t>It </a:t>
            </a:r>
            <a:r>
              <a:rPr sz="1200" spc="-1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enter the </a:t>
            </a:r>
            <a:r>
              <a:rPr sz="1200" spc="-15" dirty="0">
                <a:latin typeface="Times New Roman"/>
                <a:cs typeface="Times New Roman"/>
              </a:rPr>
              <a:t>plant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b="1" i="1" dirty="0">
                <a:latin typeface="Courier New"/>
                <a:cs typeface="Courier New"/>
              </a:rPr>
              <a:t>U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b="1" i="1" spc="-5" dirty="0">
                <a:latin typeface="Courier New"/>
                <a:cs typeface="Courier New"/>
              </a:rPr>
              <a:t>m, </a:t>
            </a:r>
            <a:r>
              <a:rPr sz="1200" spc="-5" dirty="0">
                <a:latin typeface="Times New Roman"/>
                <a:cs typeface="Times New Roman"/>
              </a:rPr>
              <a:t>as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block </a:t>
            </a:r>
            <a:r>
              <a:rPr sz="1200" spc="-5" dirty="0">
                <a:latin typeface="Times New Roman"/>
                <a:cs typeface="Times New Roman"/>
              </a:rPr>
              <a:t>diagram </a:t>
            </a:r>
            <a:r>
              <a:rPr sz="1200" dirty="0">
                <a:latin typeface="Times New Roman"/>
                <a:cs typeface="Times New Roman"/>
              </a:rPr>
              <a:t>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5" dirty="0">
                <a:latin typeface="Times New Roman"/>
                <a:cs typeface="Times New Roman"/>
              </a:rPr>
              <a:t>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first  </a:t>
            </a:r>
            <a:r>
              <a:rPr sz="1200" spc="-10" dirty="0">
                <a:latin typeface="Times New Roman"/>
                <a:cs typeface="Times New Roman"/>
              </a:rPr>
              <a:t>summing </a:t>
            </a:r>
            <a:r>
              <a:rPr sz="1200" spc="-5" dirty="0">
                <a:latin typeface="Times New Roman"/>
                <a:cs typeface="Times New Roman"/>
              </a:rPr>
              <a:t>point,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20" dirty="0">
                <a:latin typeface="Times New Roman"/>
                <a:cs typeface="Times New Roman"/>
              </a:rPr>
              <a:t>via </a:t>
            </a:r>
            <a:r>
              <a:rPr sz="1200" spc="-5" dirty="0">
                <a:latin typeface="Times New Roman"/>
                <a:cs typeface="Times New Roman"/>
              </a:rPr>
              <a:t>another intermediate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point.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l">
              <a:lnSpc>
                <a:spcPts val="1390"/>
              </a:lnSpc>
              <a:spcBef>
                <a:spcPts val="20"/>
              </a:spcBef>
            </a:pP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b="1" spc="-5" dirty="0">
                <a:latin typeface="Times New Roman"/>
                <a:cs typeface="Times New Roman"/>
              </a:rPr>
              <a:t>time </a:t>
            </a:r>
            <a:r>
              <a:rPr sz="1200" b="1" spc="-10" dirty="0">
                <a:latin typeface="Times New Roman"/>
                <a:cs typeface="Times New Roman"/>
              </a:rPr>
              <a:t>response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system, subsystem,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5" dirty="0">
                <a:latin typeface="Times New Roman"/>
                <a:cs typeface="Times New Roman"/>
              </a:rPr>
              <a:t>element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function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time, </a:t>
            </a:r>
            <a:r>
              <a:rPr sz="1200" spc="-5" dirty="0">
                <a:latin typeface="Times New Roman"/>
                <a:cs typeface="Times New Roman"/>
              </a:rPr>
              <a:t>usually following  application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prescribed </a:t>
            </a:r>
            <a:r>
              <a:rPr sz="1200" spc="-10" dirty="0">
                <a:latin typeface="Times New Roman"/>
                <a:cs typeface="Times New Roman"/>
              </a:rPr>
              <a:t>input under specified </a:t>
            </a:r>
            <a:r>
              <a:rPr sz="1200" spc="-5" dirty="0">
                <a:latin typeface="Times New Roman"/>
                <a:cs typeface="Times New Roman"/>
              </a:rPr>
              <a:t>operating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conditions.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310"/>
              </a:lnSpc>
            </a:pPr>
            <a:r>
              <a:rPr sz="1200" b="1" i="1" dirty="0">
                <a:latin typeface="Times New Roman"/>
                <a:cs typeface="Times New Roman"/>
              </a:rPr>
              <a:t>A </a:t>
            </a:r>
            <a:r>
              <a:rPr sz="1200" b="1" i="1" spc="-5" dirty="0">
                <a:latin typeface="Times New Roman"/>
                <a:cs typeface="Times New Roman"/>
              </a:rPr>
              <a:t>servomechanism </a:t>
            </a:r>
            <a:r>
              <a:rPr sz="1200" i="1" spc="-5" dirty="0">
                <a:latin typeface="Times New Roman"/>
                <a:cs typeface="Times New Roman"/>
              </a:rPr>
              <a:t>is </a:t>
            </a:r>
            <a:r>
              <a:rPr sz="1200" i="1" dirty="0">
                <a:latin typeface="Times New Roman"/>
                <a:cs typeface="Times New Roman"/>
              </a:rPr>
              <a:t>a </a:t>
            </a:r>
            <a:r>
              <a:rPr sz="1200" i="1" spc="-5" dirty="0">
                <a:latin typeface="Times New Roman"/>
                <a:cs typeface="Times New Roman"/>
              </a:rPr>
              <a:t>power-amplifying feedback control </a:t>
            </a:r>
            <a:r>
              <a:rPr sz="1200" i="1" spc="-10" dirty="0">
                <a:latin typeface="Times New Roman"/>
                <a:cs typeface="Times New Roman"/>
              </a:rPr>
              <a:t>system </a:t>
            </a:r>
            <a:r>
              <a:rPr sz="1200" i="1" dirty="0">
                <a:latin typeface="Times New Roman"/>
                <a:cs typeface="Times New Roman"/>
              </a:rPr>
              <a:t>in </a:t>
            </a:r>
            <a:r>
              <a:rPr sz="1200" i="1" spc="-10" dirty="0">
                <a:latin typeface="Times New Roman"/>
                <a:cs typeface="Times New Roman"/>
              </a:rPr>
              <a:t>which </a:t>
            </a:r>
            <a:r>
              <a:rPr sz="1200" i="1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controlled </a:t>
            </a:r>
            <a:r>
              <a:rPr sz="1200" i="1" dirty="0">
                <a:latin typeface="Times New Roman"/>
                <a:cs typeface="Times New Roman"/>
              </a:rPr>
              <a:t>variable c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is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415"/>
              </a:lnSpc>
            </a:pPr>
            <a:r>
              <a:rPr sz="1200" i="1" spc="-5" dirty="0">
                <a:latin typeface="Times New Roman"/>
                <a:cs typeface="Times New Roman"/>
              </a:rPr>
              <a:t>mechanical position, or </a:t>
            </a:r>
            <a:r>
              <a:rPr sz="1200" i="1" dirty="0">
                <a:latin typeface="Times New Roman"/>
                <a:cs typeface="Times New Roman"/>
              </a:rPr>
              <a:t>a time </a:t>
            </a:r>
            <a:r>
              <a:rPr sz="1200" i="1" spc="-5" dirty="0">
                <a:latin typeface="Times New Roman"/>
                <a:cs typeface="Times New Roman"/>
              </a:rPr>
              <a:t>derivative </a:t>
            </a:r>
            <a:r>
              <a:rPr sz="1200" i="1" spc="-15" dirty="0">
                <a:latin typeface="Times New Roman"/>
                <a:cs typeface="Times New Roman"/>
              </a:rPr>
              <a:t>of </a:t>
            </a:r>
            <a:r>
              <a:rPr sz="1200" i="1" spc="-5" dirty="0">
                <a:latin typeface="Times New Roman"/>
                <a:cs typeface="Times New Roman"/>
              </a:rPr>
              <a:t>position such as velocity or</a:t>
            </a:r>
            <a:r>
              <a:rPr sz="1200" i="1" spc="18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acceleration.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2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 algn="l">
              <a:lnSpc>
                <a:spcPts val="1405"/>
              </a:lnSpc>
            </a:pPr>
            <a:r>
              <a:rPr sz="1200" b="1" i="1" dirty="0">
                <a:latin typeface="Times New Roman"/>
                <a:cs typeface="Times New Roman"/>
              </a:rPr>
              <a:t>Example</a:t>
            </a:r>
            <a:endParaRPr sz="1200" dirty="0">
              <a:latin typeface="Times New Roman"/>
              <a:cs typeface="Times New Roman"/>
            </a:endParaRPr>
          </a:p>
          <a:p>
            <a:pPr marL="12700" algn="l">
              <a:lnSpc>
                <a:spcPts val="1405"/>
              </a:lnSpc>
            </a:pPr>
            <a:r>
              <a:rPr sz="1200" b="1" spc="-5" dirty="0">
                <a:latin typeface="Courier New"/>
                <a:cs typeface="Courier New"/>
              </a:rPr>
              <a:t>An </a:t>
            </a:r>
            <a:r>
              <a:rPr sz="1200" spc="-5" dirty="0">
                <a:latin typeface="Times New Roman"/>
                <a:cs typeface="Times New Roman"/>
              </a:rPr>
              <a:t>automobile power-steering </a:t>
            </a:r>
            <a:r>
              <a:rPr sz="1200" dirty="0">
                <a:latin typeface="Times New Roman"/>
                <a:cs typeface="Times New Roman"/>
              </a:rPr>
              <a:t>apparatus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servomechanism. The command input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angular</a:t>
            </a:r>
            <a:endParaRPr sz="1200" dirty="0">
              <a:latin typeface="Courier New"/>
              <a:cs typeface="Courier New"/>
            </a:endParaRPr>
          </a:p>
          <a:p>
            <a:pPr marL="12700" marR="5080" algn="l">
              <a:lnSpc>
                <a:spcPct val="9790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position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steering </a:t>
            </a:r>
            <a:r>
              <a:rPr sz="1200" spc="-10" dirty="0">
                <a:latin typeface="Times New Roman"/>
                <a:cs typeface="Times New Roman"/>
              </a:rPr>
              <a:t>wheel. </a:t>
            </a:r>
            <a:r>
              <a:rPr sz="1200" b="1" spc="-5" dirty="0">
                <a:latin typeface="Arial"/>
                <a:cs typeface="Arial"/>
              </a:rPr>
              <a:t>A </a:t>
            </a:r>
            <a:r>
              <a:rPr sz="1200" dirty="0">
                <a:latin typeface="Times New Roman"/>
                <a:cs typeface="Times New Roman"/>
              </a:rPr>
              <a:t>small rotational </a:t>
            </a:r>
            <a:r>
              <a:rPr sz="1200" spc="5" dirty="0">
                <a:latin typeface="Times New Roman"/>
                <a:cs typeface="Times New Roman"/>
              </a:rPr>
              <a:t>torque </a:t>
            </a:r>
            <a:r>
              <a:rPr sz="1200" spc="-10" dirty="0">
                <a:latin typeface="Times New Roman"/>
                <a:cs typeface="Times New Roman"/>
              </a:rPr>
              <a:t>applied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steering </a:t>
            </a:r>
            <a:r>
              <a:rPr sz="1200" dirty="0">
                <a:latin typeface="Times New Roman"/>
                <a:cs typeface="Times New Roman"/>
              </a:rPr>
              <a:t>wheel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amplified  hydraulically, resulting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force </a:t>
            </a:r>
            <a:r>
              <a:rPr sz="1200" dirty="0">
                <a:latin typeface="Times New Roman"/>
                <a:cs typeface="Times New Roman"/>
              </a:rPr>
              <a:t>adequate to </a:t>
            </a:r>
            <a:r>
              <a:rPr sz="1200" spc="-5" dirty="0">
                <a:latin typeface="Times New Roman"/>
                <a:cs typeface="Times New Roman"/>
              </a:rPr>
              <a:t>modify </a:t>
            </a:r>
            <a:r>
              <a:rPr sz="1200" dirty="0">
                <a:latin typeface="Times New Roman"/>
                <a:cs typeface="Times New Roman"/>
              </a:rPr>
              <a:t>the output, the </a:t>
            </a:r>
            <a:r>
              <a:rPr sz="1200" b="1" spc="-5" dirty="0">
                <a:latin typeface="Arial"/>
                <a:cs typeface="Arial"/>
              </a:rPr>
              <a:t>angular </a:t>
            </a:r>
            <a:r>
              <a:rPr sz="1200" spc="-5" dirty="0">
                <a:latin typeface="Times New Roman"/>
                <a:cs typeface="Times New Roman"/>
              </a:rPr>
              <a:t>position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front wheels.  The </a:t>
            </a:r>
            <a:r>
              <a:rPr sz="1200" spc="-5" dirty="0">
                <a:latin typeface="Times New Roman"/>
                <a:cs typeface="Times New Roman"/>
              </a:rPr>
              <a:t>block </a:t>
            </a:r>
            <a:r>
              <a:rPr sz="1200" b="1" spc="-5" dirty="0">
                <a:latin typeface="Courier New"/>
                <a:cs typeface="Courier New"/>
              </a:rPr>
              <a:t>diagram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such a system </a:t>
            </a:r>
            <a:r>
              <a:rPr sz="1200" spc="-5" dirty="0">
                <a:latin typeface="Times New Roman"/>
                <a:cs typeface="Times New Roman"/>
              </a:rPr>
              <a:t>may </a:t>
            </a:r>
            <a:r>
              <a:rPr sz="1200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represented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Fig. Negative feedback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necessary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order  to return the </a:t>
            </a:r>
            <a:r>
              <a:rPr sz="1200" spc="-5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valve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neutral </a:t>
            </a:r>
            <a:r>
              <a:rPr sz="1200" spc="-5" dirty="0">
                <a:latin typeface="Times New Roman"/>
                <a:cs typeface="Times New Roman"/>
              </a:rPr>
              <a:t>position, reducing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torque </a:t>
            </a:r>
            <a:r>
              <a:rPr sz="1200" spc="-5" dirty="0">
                <a:latin typeface="Times New Roman"/>
                <a:cs typeface="Times New Roman"/>
              </a:rPr>
              <a:t>from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hydraulic amplifier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zero 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desired </a:t>
            </a:r>
            <a:r>
              <a:rPr sz="1200" dirty="0">
                <a:latin typeface="Times New Roman"/>
                <a:cs typeface="Times New Roman"/>
              </a:rPr>
              <a:t>wheel </a:t>
            </a:r>
            <a:r>
              <a:rPr sz="1200" spc="-5" dirty="0">
                <a:latin typeface="Times New Roman"/>
                <a:cs typeface="Times New Roman"/>
              </a:rPr>
              <a:t>position </a:t>
            </a:r>
            <a:r>
              <a:rPr sz="1200" spc="-15" dirty="0">
                <a:latin typeface="Times New Roman"/>
                <a:cs typeface="Times New Roman"/>
              </a:rPr>
              <a:t>has </a:t>
            </a:r>
            <a:r>
              <a:rPr sz="1200" spc="-5" dirty="0">
                <a:latin typeface="Times New Roman"/>
                <a:cs typeface="Times New Roman"/>
              </a:rPr>
              <a:t>been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achieved.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7100" y="6383781"/>
            <a:ext cx="6689090" cy="3151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Examples </a:t>
            </a:r>
            <a:r>
              <a:rPr sz="1200" b="1" dirty="0">
                <a:latin typeface="Times New Roman"/>
                <a:cs typeface="Times New Roman"/>
              </a:rPr>
              <a:t>of </a:t>
            </a:r>
            <a:r>
              <a:rPr sz="1200" b="1" spc="-10" dirty="0">
                <a:latin typeface="Times New Roman"/>
                <a:cs typeface="Times New Roman"/>
              </a:rPr>
              <a:t>modern </a:t>
            </a:r>
            <a:r>
              <a:rPr sz="1200" b="1" spc="-5" dirty="0">
                <a:latin typeface="Times New Roman"/>
                <a:cs typeface="Times New Roman"/>
              </a:rPr>
              <a:t>control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systems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 marL="12700" marR="5715" algn="l">
              <a:lnSpc>
                <a:spcPct val="95900"/>
              </a:lnSpc>
              <a:spcBef>
                <a:spcPts val="1060"/>
              </a:spcBef>
              <a:buAutoNum type="arabicPeriod"/>
              <a:tabLst>
                <a:tab pos="177800" algn="l"/>
              </a:tabLst>
            </a:pPr>
            <a:r>
              <a:rPr sz="1200" b="1" i="1" spc="-10" dirty="0">
                <a:latin typeface="Times New Roman"/>
                <a:cs typeface="Times New Roman"/>
              </a:rPr>
              <a:t>An </a:t>
            </a:r>
            <a:r>
              <a:rPr sz="1200" i="1" spc="-5" dirty="0">
                <a:latin typeface="Times New Roman"/>
                <a:cs typeface="Times New Roman"/>
              </a:rPr>
              <a:t>electric </a:t>
            </a:r>
            <a:r>
              <a:rPr sz="1200" i="1" spc="-10" dirty="0">
                <a:latin typeface="Times New Roman"/>
                <a:cs typeface="Times New Roman"/>
              </a:rPr>
              <a:t>switch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manufactured control </a:t>
            </a:r>
            <a:r>
              <a:rPr sz="1200" spc="-10" dirty="0">
                <a:latin typeface="Times New Roman"/>
                <a:cs typeface="Times New Roman"/>
              </a:rPr>
              <a:t>system, </a:t>
            </a:r>
            <a:r>
              <a:rPr sz="1200" spc="-5" dirty="0">
                <a:latin typeface="Times New Roman"/>
                <a:cs typeface="Times New Roman"/>
              </a:rPr>
              <a:t>controlling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flow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electricity. </a:t>
            </a:r>
            <a:r>
              <a:rPr sz="1200" spc="5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definition, </a:t>
            </a:r>
            <a:r>
              <a:rPr sz="1200" dirty="0">
                <a:latin typeface="Times New Roman"/>
                <a:cs typeface="Times New Roman"/>
              </a:rPr>
              <a:t>the  apparatus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person </a:t>
            </a:r>
            <a:r>
              <a:rPr sz="1200" spc="-10" dirty="0">
                <a:latin typeface="Times New Roman"/>
                <a:cs typeface="Times New Roman"/>
              </a:rPr>
              <a:t>flipping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switch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not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5" dirty="0">
                <a:latin typeface="Times New Roman"/>
                <a:cs typeface="Times New Roman"/>
              </a:rPr>
              <a:t>part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system.  Flipping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switch </a:t>
            </a:r>
            <a:r>
              <a:rPr sz="1200" spc="10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or off </a:t>
            </a:r>
            <a:r>
              <a:rPr sz="1200" spc="-5" dirty="0">
                <a:latin typeface="Times New Roman"/>
                <a:cs typeface="Times New Roman"/>
              </a:rPr>
              <a:t>may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considered </a:t>
            </a:r>
            <a:r>
              <a:rPr sz="1200" b="1" spc="-5" dirty="0">
                <a:latin typeface="Times New Roman"/>
                <a:cs typeface="Times New Roman"/>
              </a:rPr>
              <a:t>as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input. </a:t>
            </a:r>
            <a:r>
              <a:rPr sz="1200" spc="-10" dirty="0">
                <a:latin typeface="Times New Roman"/>
                <a:cs typeface="Times New Roman"/>
              </a:rPr>
              <a:t>That </a:t>
            </a:r>
            <a:r>
              <a:rPr sz="1200" spc="-15" dirty="0">
                <a:latin typeface="Times New Roman"/>
                <a:cs typeface="Times New Roman"/>
              </a:rPr>
              <a:t>is,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spc="-5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in </a:t>
            </a:r>
            <a:r>
              <a:rPr sz="1200" spc="5" dirty="0">
                <a:latin typeface="Times New Roman"/>
                <a:cs typeface="Times New Roman"/>
              </a:rPr>
              <a:t>one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two states,  </a:t>
            </a:r>
            <a:r>
              <a:rPr sz="1200" spc="10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off. The </a:t>
            </a:r>
            <a:r>
              <a:rPr sz="1200" dirty="0">
                <a:latin typeface="Times New Roman"/>
                <a:cs typeface="Times New Roman"/>
              </a:rPr>
              <a:t>output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flow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nonflow </a:t>
            </a:r>
            <a:r>
              <a:rPr sz="1200" dirty="0">
                <a:latin typeface="Times New Roman"/>
                <a:cs typeface="Times New Roman"/>
              </a:rPr>
              <a:t>(two </a:t>
            </a:r>
            <a:r>
              <a:rPr sz="1200" spc="-5" dirty="0">
                <a:latin typeface="Times New Roman"/>
                <a:cs typeface="Times New Roman"/>
              </a:rPr>
              <a:t>states)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electricity.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electric switch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one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most  </a:t>
            </a:r>
            <a:r>
              <a:rPr sz="1200" spc="-5" dirty="0">
                <a:latin typeface="Times New Roman"/>
                <a:cs typeface="Times New Roman"/>
              </a:rPr>
              <a:t>rudimentary </a:t>
            </a:r>
            <a:r>
              <a:rPr sz="1200" spc="5" dirty="0">
                <a:latin typeface="Times New Roman"/>
                <a:cs typeface="Times New Roman"/>
              </a:rPr>
              <a:t>control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systems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6000"/>
              </a:lnSpc>
              <a:buAutoNum type="arabicPeriod"/>
              <a:tabLst>
                <a:tab pos="19240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A </a:t>
            </a:r>
            <a:r>
              <a:rPr sz="1200" i="1" spc="-5" dirty="0">
                <a:latin typeface="Times New Roman"/>
                <a:cs typeface="Times New Roman"/>
              </a:rPr>
              <a:t>thermostatically controlled heater orfurnace automatically regulating </a:t>
            </a:r>
            <a:r>
              <a:rPr sz="1200" i="1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temperature </a:t>
            </a:r>
            <a:r>
              <a:rPr sz="1200" i="1" spc="-15" dirty="0">
                <a:latin typeface="Times New Roman"/>
                <a:cs typeface="Times New Roman"/>
              </a:rPr>
              <a:t>of </a:t>
            </a:r>
            <a:r>
              <a:rPr sz="1200" i="1" dirty="0">
                <a:latin typeface="Times New Roman"/>
                <a:cs typeface="Times New Roman"/>
              </a:rPr>
              <a:t>a </a:t>
            </a:r>
            <a:r>
              <a:rPr sz="1200" i="1" spc="5" dirty="0">
                <a:latin typeface="Times New Roman"/>
                <a:cs typeface="Times New Roman"/>
              </a:rPr>
              <a:t>room </a:t>
            </a:r>
            <a:r>
              <a:rPr sz="1200" i="1" spc="-5" dirty="0">
                <a:latin typeface="Times New Roman"/>
                <a:cs typeface="Times New Roman"/>
              </a:rPr>
              <a:t>or  enclosure is </a:t>
            </a:r>
            <a:r>
              <a:rPr sz="1200" dirty="0">
                <a:latin typeface="Times New Roman"/>
                <a:cs typeface="Times New Roman"/>
              </a:rPr>
              <a:t>a control </a:t>
            </a:r>
            <a:r>
              <a:rPr sz="1200" spc="-10" dirty="0">
                <a:latin typeface="Times New Roman"/>
                <a:cs typeface="Times New Roman"/>
              </a:rPr>
              <a:t>system. The input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spc="-5" dirty="0">
                <a:latin typeface="Times New Roman"/>
                <a:cs typeface="Times New Roman"/>
              </a:rPr>
              <a:t>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reference </a:t>
            </a:r>
            <a:r>
              <a:rPr sz="1200" dirty="0">
                <a:latin typeface="Times New Roman"/>
                <a:cs typeface="Times New Roman"/>
              </a:rPr>
              <a:t>temperature, </a:t>
            </a:r>
            <a:r>
              <a:rPr sz="1200" spc="-5" dirty="0">
                <a:latin typeface="Times New Roman"/>
                <a:cs typeface="Times New Roman"/>
              </a:rPr>
              <a:t>usually specified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appropriately setting </a:t>
            </a:r>
            <a:r>
              <a:rPr sz="1200" dirty="0">
                <a:latin typeface="Times New Roman"/>
                <a:cs typeface="Times New Roman"/>
              </a:rPr>
              <a:t>a thermostat.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actual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room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enclosure.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thermostat </a:t>
            </a:r>
            <a:r>
              <a:rPr sz="1200" dirty="0">
                <a:latin typeface="Times New Roman"/>
                <a:cs typeface="Times New Roman"/>
              </a:rPr>
              <a:t>detects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</a:t>
            </a:r>
            <a:r>
              <a:rPr sz="1200" spc="-15" dirty="0">
                <a:latin typeface="Times New Roman"/>
                <a:cs typeface="Times New Roman"/>
              </a:rPr>
              <a:t>is less </a:t>
            </a:r>
            <a:r>
              <a:rPr sz="1200" spc="-5" dirty="0">
                <a:latin typeface="Times New Roman"/>
                <a:cs typeface="Times New Roman"/>
              </a:rPr>
              <a:t>than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input,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furnace </a:t>
            </a:r>
            <a:r>
              <a:rPr sz="1200" spc="-5" dirty="0">
                <a:latin typeface="Times New Roman"/>
                <a:cs typeface="Times New Roman"/>
              </a:rPr>
              <a:t>provides </a:t>
            </a:r>
            <a:r>
              <a:rPr sz="1200" spc="-10" dirty="0">
                <a:latin typeface="Times New Roman"/>
                <a:cs typeface="Times New Roman"/>
              </a:rPr>
              <a:t>heat </a:t>
            </a:r>
            <a:r>
              <a:rPr sz="1200" spc="-5" dirty="0">
                <a:latin typeface="Times New Roman"/>
                <a:cs typeface="Times New Roman"/>
              </a:rPr>
              <a:t>until </a:t>
            </a:r>
            <a:r>
              <a:rPr sz="1200" dirty="0">
                <a:latin typeface="Times New Roman"/>
                <a:cs typeface="Times New Roman"/>
              </a:rPr>
              <a:t>the temperature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enclosure becomes </a:t>
            </a:r>
            <a:r>
              <a:rPr sz="1200" dirty="0">
                <a:latin typeface="Times New Roman"/>
                <a:cs typeface="Times New Roman"/>
              </a:rPr>
              <a:t>equal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reference </a:t>
            </a:r>
            <a:r>
              <a:rPr sz="1200" dirty="0">
                <a:latin typeface="Times New Roman"/>
                <a:cs typeface="Times New Roman"/>
              </a:rPr>
              <a:t>input. </a:t>
            </a:r>
            <a:r>
              <a:rPr sz="1200" spc="-5" dirty="0">
                <a:latin typeface="Times New Roman"/>
                <a:cs typeface="Times New Roman"/>
              </a:rPr>
              <a:t>Then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furnace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automatically </a:t>
            </a:r>
            <a:r>
              <a:rPr sz="1200" dirty="0">
                <a:latin typeface="Times New Roman"/>
                <a:cs typeface="Times New Roman"/>
              </a:rPr>
              <a:t>turned </a:t>
            </a:r>
            <a:r>
              <a:rPr sz="1200" spc="-10" dirty="0">
                <a:latin typeface="Times New Roman"/>
                <a:cs typeface="Times New Roman"/>
              </a:rPr>
              <a:t>off.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10" dirty="0">
                <a:latin typeface="Times New Roman"/>
                <a:cs typeface="Times New Roman"/>
              </a:rPr>
              <a:t>falls </a:t>
            </a:r>
            <a:r>
              <a:rPr sz="1200" spc="-5" dirty="0">
                <a:latin typeface="Times New Roman"/>
                <a:cs typeface="Times New Roman"/>
              </a:rPr>
              <a:t>somewhat </a:t>
            </a:r>
            <a:r>
              <a:rPr sz="1200" spc="-10" dirty="0">
                <a:latin typeface="Times New Roman"/>
                <a:cs typeface="Times New Roman"/>
              </a:rPr>
              <a:t>below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reference </a:t>
            </a:r>
            <a:r>
              <a:rPr sz="1200" dirty="0">
                <a:latin typeface="Times New Roman"/>
                <a:cs typeface="Times New Roman"/>
              </a:rPr>
              <a:t>temperature, the </a:t>
            </a:r>
            <a:r>
              <a:rPr sz="1200" spc="-10" dirty="0">
                <a:latin typeface="Times New Roman"/>
                <a:cs typeface="Times New Roman"/>
              </a:rPr>
              <a:t>furnace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5" dirty="0">
                <a:latin typeface="Times New Roman"/>
                <a:cs typeface="Times New Roman"/>
              </a:rPr>
              <a:t>turned </a:t>
            </a:r>
            <a:r>
              <a:rPr sz="1200" spc="10" dirty="0">
                <a:latin typeface="Times New Roman"/>
                <a:cs typeface="Times New Roman"/>
              </a:rPr>
              <a:t>on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again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000" dirty="0">
              <a:latin typeface="Times New Roman"/>
              <a:cs typeface="Times New Roman"/>
            </a:endParaRPr>
          </a:p>
          <a:p>
            <a:pPr marL="12700" marR="10160" algn="l">
              <a:lnSpc>
                <a:spcPct val="95900"/>
              </a:lnSpc>
              <a:buAutoNum type="arabicPeriod"/>
              <a:tabLst>
                <a:tab pos="18034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part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human </a:t>
            </a:r>
            <a:r>
              <a:rPr sz="1200" dirty="0">
                <a:latin typeface="Times New Roman"/>
                <a:cs typeface="Times New Roman"/>
              </a:rPr>
              <a:t>temperature </a:t>
            </a:r>
            <a:r>
              <a:rPr sz="1200" spc="-5" dirty="0">
                <a:latin typeface="Times New Roman"/>
                <a:cs typeface="Times New Roman"/>
              </a:rPr>
              <a:t>control system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i="1" spc="-5" dirty="0">
                <a:latin typeface="Times New Roman"/>
                <a:cs typeface="Times New Roman"/>
              </a:rPr>
              <a:t>perspiration system. </a:t>
            </a:r>
            <a:r>
              <a:rPr sz="1200" spc="-5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 </a:t>
            </a:r>
            <a:r>
              <a:rPr sz="1200" spc="-15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exterior </a:t>
            </a:r>
            <a:r>
              <a:rPr sz="1200" dirty="0">
                <a:latin typeface="Times New Roman"/>
                <a:cs typeface="Times New Roman"/>
              </a:rPr>
              <a:t>to the </a:t>
            </a:r>
            <a:r>
              <a:rPr sz="1200" spc="-5" dirty="0">
                <a:latin typeface="Times New Roman"/>
                <a:cs typeface="Times New Roman"/>
              </a:rPr>
              <a:t>skin becomes </a:t>
            </a:r>
            <a:r>
              <a:rPr sz="1200" spc="5" dirty="0">
                <a:latin typeface="Times New Roman"/>
                <a:cs typeface="Times New Roman"/>
              </a:rPr>
              <a:t>too </a:t>
            </a:r>
            <a:r>
              <a:rPr sz="1200" spc="-10" dirty="0">
                <a:latin typeface="Times New Roman"/>
                <a:cs typeface="Times New Roman"/>
              </a:rPr>
              <a:t>high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sweat </a:t>
            </a:r>
            <a:r>
              <a:rPr sz="1200" spc="-10" dirty="0">
                <a:latin typeface="Times New Roman"/>
                <a:cs typeface="Times New Roman"/>
              </a:rPr>
              <a:t>glands </a:t>
            </a:r>
            <a:r>
              <a:rPr sz="1200" dirty="0">
                <a:latin typeface="Times New Roman"/>
                <a:cs typeface="Times New Roman"/>
              </a:rPr>
              <a:t>secrete </a:t>
            </a:r>
            <a:r>
              <a:rPr sz="1200" spc="-10" dirty="0">
                <a:latin typeface="Times New Roman"/>
                <a:cs typeface="Times New Roman"/>
              </a:rPr>
              <a:t>heavily, </a:t>
            </a:r>
            <a:r>
              <a:rPr sz="1200" spc="-5" dirty="0">
                <a:latin typeface="Times New Roman"/>
                <a:cs typeface="Times New Roman"/>
              </a:rPr>
              <a:t>inducing </a:t>
            </a:r>
            <a:r>
              <a:rPr sz="1200" spc="-10" dirty="0">
                <a:latin typeface="Times New Roman"/>
                <a:cs typeface="Times New Roman"/>
              </a:rPr>
              <a:t>cooling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skin </a:t>
            </a:r>
            <a:r>
              <a:rPr sz="1200" spc="10" dirty="0">
                <a:latin typeface="Times New Roman"/>
                <a:cs typeface="Times New Roman"/>
              </a:rPr>
              <a:t>by  </a:t>
            </a:r>
            <a:r>
              <a:rPr sz="1200" spc="-5" dirty="0">
                <a:latin typeface="Times New Roman"/>
                <a:cs typeface="Times New Roman"/>
              </a:rPr>
              <a:t>evaporation. Secretions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reduced </a:t>
            </a:r>
            <a:r>
              <a:rPr sz="1200" dirty="0">
                <a:latin typeface="Times New Roman"/>
                <a:cs typeface="Times New Roman"/>
              </a:rPr>
              <a:t>when the desired </a:t>
            </a:r>
            <a:r>
              <a:rPr sz="1200" spc="-10" dirty="0">
                <a:latin typeface="Times New Roman"/>
                <a:cs typeface="Times New Roman"/>
              </a:rPr>
              <a:t>cooling </a:t>
            </a:r>
            <a:r>
              <a:rPr sz="1200" spc="-5" dirty="0">
                <a:latin typeface="Times New Roman"/>
                <a:cs typeface="Times New Roman"/>
              </a:rPr>
              <a:t>effect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achieved,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when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air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</a:p>
        </p:txBody>
      </p:sp>
      <p:sp>
        <p:nvSpPr>
          <p:cNvPr id="5" name="object 5"/>
          <p:cNvSpPr/>
          <p:nvPr/>
        </p:nvSpPr>
        <p:spPr>
          <a:xfrm>
            <a:off x="1164005" y="1236371"/>
            <a:ext cx="5543868" cy="910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3762" y="5035295"/>
            <a:ext cx="5950204" cy="1370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16020"/>
            <a:ext cx="3557904" cy="420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l">
              <a:lnSpc>
                <a:spcPts val="1910"/>
              </a:lnSpc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Example</a:t>
            </a:r>
          </a:p>
          <a:p>
            <a:pPr marL="12700">
              <a:lnSpc>
                <a:spcPts val="1190"/>
              </a:lnSpc>
            </a:pPr>
            <a:r>
              <a:rPr sz="1000" spc="-10" dirty="0">
                <a:latin typeface="Times New Roman"/>
                <a:cs typeface="Times New Roman"/>
              </a:rPr>
              <a:t>For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shown in </a:t>
            </a:r>
            <a:r>
              <a:rPr sz="1000" spc="-5" dirty="0">
                <a:latin typeface="Times New Roman"/>
                <a:cs typeface="Times New Roman"/>
              </a:rPr>
              <a:t>Figure P4.8,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spc="-5" dirty="0">
                <a:latin typeface="Times New Roman"/>
                <a:cs typeface="Times New Roman"/>
              </a:rPr>
              <a:t>step torque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applied at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θ1(t).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6190" y="664369"/>
            <a:ext cx="5920596" cy="2288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165" y="3822775"/>
            <a:ext cx="5442644" cy="1574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7931" y="4008119"/>
            <a:ext cx="3385341" cy="891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261" y="5090577"/>
            <a:ext cx="5569104" cy="1696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459" y="6919816"/>
            <a:ext cx="4651576" cy="978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60</a:t>
            </a:fld>
            <a:endParaRPr spc="3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300" y="511809"/>
            <a:ext cx="6734809" cy="6685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3500" algn="l">
              <a:lnSpc>
                <a:spcPct val="100000"/>
              </a:lnSpc>
              <a:spcBef>
                <a:spcPts val="90"/>
              </a:spcBef>
              <a:tabLst>
                <a:tab pos="3048000" algn="l"/>
              </a:tabLst>
            </a:pPr>
            <a:r>
              <a:rPr sz="1400" b="1" spc="-5" dirty="0">
                <a:latin typeface="Arial"/>
                <a:cs typeface="Arial"/>
              </a:rPr>
              <a:t>Lecture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nine	</a:t>
            </a:r>
            <a:r>
              <a:rPr sz="1400" b="1" spc="-5" dirty="0">
                <a:latin typeface="Arial"/>
                <a:cs typeface="Arial"/>
              </a:rPr>
              <a:t>StabiIity</a:t>
            </a:r>
            <a:endParaRPr sz="14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63500" marR="253365" algn="l">
              <a:lnSpc>
                <a:spcPts val="1610"/>
              </a:lnSpc>
            </a:pPr>
            <a:r>
              <a:rPr sz="1400" b="1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continuous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(discrete-time </a:t>
            </a:r>
            <a:r>
              <a:rPr sz="1400" dirty="0">
                <a:latin typeface="Times New Roman"/>
                <a:cs typeface="Times New Roman"/>
              </a:rPr>
              <a:t>system)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b="1" spc="-10" dirty="0">
                <a:latin typeface="Times New Roman"/>
                <a:cs typeface="Times New Roman"/>
              </a:rPr>
              <a:t>stable </a:t>
            </a:r>
            <a:r>
              <a:rPr sz="1400" spc="-5" dirty="0">
                <a:latin typeface="Times New Roman"/>
                <a:cs typeface="Times New Roman"/>
              </a:rPr>
              <a:t>if </a:t>
            </a:r>
            <a:r>
              <a:rPr sz="1400" spc="-15" dirty="0">
                <a:latin typeface="Times New Roman"/>
                <a:cs typeface="Times New Roman"/>
              </a:rPr>
              <a:t>its </a:t>
            </a:r>
            <a:r>
              <a:rPr sz="1400" spc="-10" dirty="0">
                <a:latin typeface="Times New Roman"/>
                <a:cs typeface="Times New Roman"/>
              </a:rPr>
              <a:t>impulse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i="1" spc="-5" dirty="0">
                <a:latin typeface="Times New Roman"/>
                <a:cs typeface="Times New Roman"/>
              </a:rPr>
              <a:t>ys( t ) </a:t>
            </a:r>
            <a:r>
              <a:rPr sz="1400" spc="-10" dirty="0">
                <a:latin typeface="Times New Roman"/>
                <a:cs typeface="Times New Roman"/>
              </a:rPr>
              <a:t>zero </a:t>
            </a:r>
            <a:r>
              <a:rPr sz="1400" spc="-5" dirty="0">
                <a:latin typeface="Times New Roman"/>
                <a:cs typeface="Times New Roman"/>
              </a:rPr>
              <a:t>as  </a:t>
            </a:r>
            <a:r>
              <a:rPr sz="1400" spc="-10" dirty="0">
                <a:latin typeface="Times New Roman"/>
                <a:cs typeface="Times New Roman"/>
              </a:rPr>
              <a:t>time </a:t>
            </a:r>
            <a:r>
              <a:rPr sz="1400" spc="-5" dirty="0">
                <a:latin typeface="Times New Roman"/>
                <a:cs typeface="Times New Roman"/>
              </a:rPr>
              <a:t>approaches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infinity.</a:t>
            </a:r>
            <a:endParaRPr sz="1400" dirty="0">
              <a:latin typeface="Times New Roman"/>
              <a:cs typeface="Times New Roman"/>
            </a:endParaRPr>
          </a:p>
          <a:p>
            <a:pPr marL="109220" algn="l">
              <a:lnSpc>
                <a:spcPts val="1540"/>
              </a:lnSpc>
            </a:pPr>
            <a:r>
              <a:rPr sz="1400" spc="-10" dirty="0">
                <a:latin typeface="Times New Roman"/>
                <a:cs typeface="Times New Roman"/>
              </a:rPr>
              <a:t>Alternatively, the </a:t>
            </a:r>
            <a:r>
              <a:rPr sz="1400" spc="-5" dirty="0">
                <a:latin typeface="Times New Roman"/>
                <a:cs typeface="Times New Roman"/>
              </a:rPr>
              <a:t>definition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0" dirty="0">
                <a:latin typeface="Times New Roman"/>
                <a:cs typeface="Times New Roman"/>
              </a:rPr>
              <a:t>stable </a:t>
            </a:r>
            <a:r>
              <a:rPr sz="1400" dirty="0">
                <a:latin typeface="Times New Roman"/>
                <a:cs typeface="Times New Roman"/>
              </a:rPr>
              <a:t>system can </a:t>
            </a:r>
            <a:r>
              <a:rPr sz="1400" spc="-5" dirty="0">
                <a:latin typeface="Times New Roman"/>
                <a:cs typeface="Times New Roman"/>
              </a:rPr>
              <a:t>be based </a:t>
            </a:r>
            <a:r>
              <a:rPr sz="1400" spc="-10" dirty="0">
                <a:latin typeface="Times New Roman"/>
                <a:cs typeface="Times New Roman"/>
              </a:rPr>
              <a:t>upon the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</a:t>
            </a:r>
            <a:endParaRPr sz="1400" dirty="0">
              <a:latin typeface="Times New Roman"/>
              <a:cs typeface="Times New Roman"/>
            </a:endParaRPr>
          </a:p>
          <a:p>
            <a:pPr marL="63500" marR="230504" algn="l">
              <a:lnSpc>
                <a:spcPts val="1610"/>
              </a:lnSpc>
              <a:spcBef>
                <a:spcPts val="90"/>
              </a:spcBef>
            </a:pPr>
            <a:r>
              <a:rPr sz="1400" spc="-10" dirty="0">
                <a:latin typeface="Times New Roman"/>
                <a:cs typeface="Times New Roman"/>
              </a:rPr>
              <a:t>to </a:t>
            </a:r>
            <a:r>
              <a:rPr sz="1400" b="1" spc="-10" dirty="0">
                <a:latin typeface="Times New Roman"/>
                <a:cs typeface="Times New Roman"/>
              </a:rPr>
              <a:t>bounded </a:t>
            </a:r>
            <a:r>
              <a:rPr sz="1400" b="1" spc="-5" dirty="0">
                <a:latin typeface="Times New Roman"/>
                <a:cs typeface="Times New Roman"/>
              </a:rPr>
              <a:t>inputs, </a:t>
            </a:r>
            <a:r>
              <a:rPr sz="1400" spc="-15" dirty="0">
                <a:latin typeface="Times New Roman"/>
                <a:cs typeface="Times New Roman"/>
              </a:rPr>
              <a:t>that is, </a:t>
            </a:r>
            <a:r>
              <a:rPr sz="1400" spc="-5" dirty="0">
                <a:latin typeface="Times New Roman"/>
                <a:cs typeface="Times New Roman"/>
              </a:rPr>
              <a:t>inputs </a:t>
            </a:r>
            <a:r>
              <a:rPr sz="1400" spc="-10" dirty="0">
                <a:latin typeface="Times New Roman"/>
                <a:cs typeface="Times New Roman"/>
              </a:rPr>
              <a:t>whose </a:t>
            </a:r>
            <a:r>
              <a:rPr sz="1400" spc="-5" dirty="0">
                <a:latin typeface="Times New Roman"/>
                <a:cs typeface="Times New Roman"/>
              </a:rPr>
              <a:t>magnitudes </a:t>
            </a:r>
            <a:r>
              <a:rPr sz="1400" spc="-10" dirty="0">
                <a:latin typeface="Times New Roman"/>
                <a:cs typeface="Times New Roman"/>
              </a:rPr>
              <a:t>are less </a:t>
            </a:r>
            <a:r>
              <a:rPr sz="1400" spc="-5" dirty="0">
                <a:latin typeface="Times New Roman"/>
                <a:cs typeface="Times New Roman"/>
              </a:rPr>
              <a:t>than </a:t>
            </a:r>
            <a:r>
              <a:rPr sz="1400" spc="-10" dirty="0">
                <a:latin typeface="Times New Roman"/>
                <a:cs typeface="Times New Roman"/>
              </a:rPr>
              <a:t>some finite </a:t>
            </a:r>
            <a:r>
              <a:rPr sz="1400" spc="-5" dirty="0">
                <a:latin typeface="Times New Roman"/>
                <a:cs typeface="Times New Roman"/>
              </a:rPr>
              <a:t>value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all  </a:t>
            </a:r>
            <a:r>
              <a:rPr sz="1400" spc="-10" dirty="0">
                <a:latin typeface="Times New Roman"/>
                <a:cs typeface="Times New Roman"/>
              </a:rPr>
              <a:t>time.</a:t>
            </a:r>
            <a:endParaRPr sz="1400" dirty="0">
              <a:latin typeface="Times New Roman"/>
              <a:cs typeface="Times New Roman"/>
            </a:endParaRPr>
          </a:p>
          <a:p>
            <a:pPr marL="63500" algn="l">
              <a:lnSpc>
                <a:spcPts val="1530"/>
              </a:lnSpc>
            </a:pPr>
            <a:r>
              <a:rPr sz="1400" b="1" i="1" spc="-5" dirty="0">
                <a:latin typeface="Times New Roman"/>
                <a:cs typeface="Times New Roman"/>
              </a:rPr>
              <a:t>Definition: </a:t>
            </a:r>
            <a:r>
              <a:rPr sz="1400" b="1" spc="-10" dirty="0">
                <a:latin typeface="Arial"/>
                <a:cs typeface="Arial"/>
              </a:rPr>
              <a:t>A </a:t>
            </a:r>
            <a:r>
              <a:rPr sz="1400" spc="-5" dirty="0">
                <a:latin typeface="Times New Roman"/>
                <a:cs typeface="Times New Roman"/>
              </a:rPr>
              <a:t>continuous or discrete-time 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b="1" spc="-10" dirty="0">
                <a:latin typeface="Times New Roman"/>
                <a:cs typeface="Times New Roman"/>
              </a:rPr>
              <a:t>stable </a:t>
            </a:r>
            <a:r>
              <a:rPr sz="1400" spc="-5" dirty="0">
                <a:latin typeface="Times New Roman"/>
                <a:cs typeface="Times New Roman"/>
              </a:rPr>
              <a:t>if every bounded </a:t>
            </a:r>
            <a:r>
              <a:rPr sz="1400" spc="-15" dirty="0">
                <a:latin typeface="Times New Roman"/>
                <a:cs typeface="Times New Roman"/>
              </a:rPr>
              <a:t>input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produces</a:t>
            </a:r>
            <a:endParaRPr sz="1400" dirty="0">
              <a:latin typeface="Times New Roman"/>
              <a:cs typeface="Times New Roman"/>
            </a:endParaRPr>
          </a:p>
          <a:p>
            <a:pPr marL="63500" algn="l">
              <a:lnSpc>
                <a:spcPts val="1620"/>
              </a:lnSpc>
            </a:pPr>
            <a:r>
              <a:rPr sz="1400" spc="-5" dirty="0">
                <a:latin typeface="Times New Roman"/>
                <a:cs typeface="Times New Roman"/>
              </a:rPr>
              <a:t>abounded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output.</a:t>
            </a:r>
            <a:endParaRPr sz="1400" dirty="0">
              <a:latin typeface="Times New Roman"/>
              <a:cs typeface="Times New Roman"/>
            </a:endParaRPr>
          </a:p>
          <a:p>
            <a:pPr marL="63500" algn="l">
              <a:lnSpc>
                <a:spcPts val="1655"/>
              </a:lnSpc>
            </a:pPr>
            <a:r>
              <a:rPr sz="1400" i="1" spc="-5" dirty="0">
                <a:latin typeface="Times New Roman"/>
                <a:cs typeface="Times New Roman"/>
              </a:rPr>
              <a:t>A necessary and suficient condition </a:t>
            </a:r>
            <a:r>
              <a:rPr sz="1400" b="1" i="1" spc="-5" dirty="0">
                <a:latin typeface="Courier New"/>
                <a:cs typeface="Courier New"/>
              </a:rPr>
              <a:t>for </a:t>
            </a:r>
            <a:r>
              <a:rPr sz="1400" i="1" spc="-5" dirty="0">
                <a:latin typeface="Times New Roman"/>
                <a:cs typeface="Times New Roman"/>
              </a:rPr>
              <a:t>the system to be stable is that the </a:t>
            </a:r>
            <a:r>
              <a:rPr sz="1400" i="1" spc="-10" dirty="0">
                <a:latin typeface="Times New Roman"/>
                <a:cs typeface="Times New Roman"/>
              </a:rPr>
              <a:t>real </a:t>
            </a:r>
            <a:r>
              <a:rPr sz="1400" i="1" spc="-5" dirty="0">
                <a:latin typeface="Times New Roman"/>
                <a:cs typeface="Times New Roman"/>
              </a:rPr>
              <a:t>parts of</a:t>
            </a:r>
            <a:r>
              <a:rPr sz="1400" i="1" spc="200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  <a:p>
            <a:pPr marL="63500" marR="34290" algn="l">
              <a:lnSpc>
                <a:spcPct val="96900"/>
              </a:lnSpc>
              <a:spcBef>
                <a:spcPts val="100"/>
              </a:spcBef>
            </a:pPr>
            <a:r>
              <a:rPr sz="1400" i="1" spc="-5" dirty="0">
                <a:latin typeface="Times New Roman"/>
                <a:cs typeface="Times New Roman"/>
              </a:rPr>
              <a:t>roots </a:t>
            </a:r>
            <a:r>
              <a:rPr sz="1400" b="1" i="1" spc="-5" dirty="0">
                <a:latin typeface="Courier New"/>
                <a:cs typeface="Courier New"/>
              </a:rPr>
              <a:t>of </a:t>
            </a:r>
            <a:r>
              <a:rPr sz="1400" i="1" spc="-5" dirty="0">
                <a:latin typeface="Times New Roman"/>
                <a:cs typeface="Times New Roman"/>
              </a:rPr>
              <a:t>the characteristic equation have negative real parts. </a:t>
            </a:r>
            <a:r>
              <a:rPr sz="1400" spc="-15" dirty="0">
                <a:latin typeface="Times New Roman"/>
                <a:cs typeface="Times New Roman"/>
              </a:rPr>
              <a:t>This </a:t>
            </a:r>
            <a:r>
              <a:rPr sz="1400" spc="-10" dirty="0">
                <a:latin typeface="Times New Roman"/>
                <a:cs typeface="Times New Roman"/>
              </a:rPr>
              <a:t>ensures that the impulse  response </a:t>
            </a:r>
            <a:r>
              <a:rPr sz="1400" dirty="0">
                <a:latin typeface="Times New Roman"/>
                <a:cs typeface="Times New Roman"/>
              </a:rPr>
              <a:t>will decay </a:t>
            </a:r>
            <a:r>
              <a:rPr sz="1400" spc="-5" dirty="0">
                <a:latin typeface="Times New Roman"/>
                <a:cs typeface="Times New Roman"/>
              </a:rPr>
              <a:t>exponentially with </a:t>
            </a:r>
            <a:r>
              <a:rPr sz="1400" dirty="0">
                <a:latin typeface="Times New Roman"/>
                <a:cs typeface="Times New Roman"/>
              </a:rPr>
              <a:t>time. </a:t>
            </a:r>
            <a:r>
              <a:rPr sz="1400" spc="-10" dirty="0">
                <a:latin typeface="Times New Roman"/>
                <a:cs typeface="Times New Roman"/>
              </a:rPr>
              <a:t>If 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15" dirty="0">
                <a:latin typeface="Times New Roman"/>
                <a:cs typeface="Times New Roman"/>
              </a:rPr>
              <a:t>has some </a:t>
            </a:r>
            <a:r>
              <a:rPr sz="1400" spc="-5" dirty="0">
                <a:latin typeface="Times New Roman"/>
                <a:cs typeface="Times New Roman"/>
              </a:rPr>
              <a:t>roots </a:t>
            </a:r>
            <a:r>
              <a:rPr sz="1400" dirty="0">
                <a:latin typeface="Times New Roman"/>
                <a:cs typeface="Times New Roman"/>
              </a:rPr>
              <a:t>with real </a:t>
            </a:r>
            <a:r>
              <a:rPr sz="1400" spc="-10" dirty="0">
                <a:latin typeface="Times New Roman"/>
                <a:cs typeface="Times New Roman"/>
              </a:rPr>
              <a:t>parts  </a:t>
            </a:r>
            <a:r>
              <a:rPr sz="1400" spc="-5" dirty="0">
                <a:latin typeface="Times New Roman"/>
                <a:cs typeface="Times New Roman"/>
              </a:rPr>
              <a:t>equal to </a:t>
            </a:r>
            <a:r>
              <a:rPr sz="1400" spc="-10" dirty="0">
                <a:latin typeface="Times New Roman"/>
                <a:cs typeface="Times New Roman"/>
              </a:rPr>
              <a:t>zero, but </a:t>
            </a:r>
            <a:r>
              <a:rPr sz="1400" spc="-15" dirty="0">
                <a:latin typeface="Times New Roman"/>
                <a:cs typeface="Times New Roman"/>
              </a:rPr>
              <a:t>none </a:t>
            </a: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spc="-10" dirty="0">
                <a:latin typeface="Times New Roman"/>
                <a:cs typeface="Times New Roman"/>
              </a:rPr>
              <a:t>positive </a:t>
            </a:r>
            <a:r>
              <a:rPr sz="1400" dirty="0">
                <a:latin typeface="Times New Roman"/>
                <a:cs typeface="Times New Roman"/>
              </a:rPr>
              <a:t>real parts,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said </a:t>
            </a:r>
            <a:r>
              <a:rPr sz="1400" spc="-5" dirty="0">
                <a:latin typeface="Times New Roman"/>
                <a:cs typeface="Times New Roman"/>
              </a:rPr>
              <a:t>to be </a:t>
            </a:r>
            <a:r>
              <a:rPr sz="1400" b="1" spc="-5" dirty="0">
                <a:latin typeface="Times New Roman"/>
                <a:cs typeface="Times New Roman"/>
              </a:rPr>
              <a:t>marginally stable. </a:t>
            </a:r>
            <a:r>
              <a:rPr sz="1400" spc="-10" dirty="0">
                <a:latin typeface="Times New Roman"/>
                <a:cs typeface="Times New Roman"/>
              </a:rPr>
              <a:t>In  </a:t>
            </a:r>
            <a:r>
              <a:rPr sz="1400" spc="-15" dirty="0">
                <a:latin typeface="Times New Roman"/>
                <a:cs typeface="Times New Roman"/>
              </a:rPr>
              <a:t>this </a:t>
            </a:r>
            <a:r>
              <a:rPr sz="1400" spc="-10" dirty="0">
                <a:latin typeface="Times New Roman"/>
                <a:cs typeface="Times New Roman"/>
              </a:rPr>
              <a:t>instance,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impulse </a:t>
            </a:r>
            <a:r>
              <a:rPr sz="1400" spc="-5" dirty="0">
                <a:latin typeface="Times New Roman"/>
                <a:cs typeface="Times New Roman"/>
              </a:rPr>
              <a:t>response does </a:t>
            </a:r>
            <a:r>
              <a:rPr sz="1400" spc="-15" dirty="0">
                <a:latin typeface="Times New Roman"/>
                <a:cs typeface="Times New Roman"/>
              </a:rPr>
              <a:t>not </a:t>
            </a:r>
            <a:r>
              <a:rPr sz="1400" spc="-5" dirty="0">
                <a:latin typeface="Times New Roman"/>
                <a:cs typeface="Times New Roman"/>
              </a:rPr>
              <a:t>decay to </a:t>
            </a:r>
            <a:r>
              <a:rPr sz="1400" spc="-10" dirty="0">
                <a:latin typeface="Times New Roman"/>
                <a:cs typeface="Times New Roman"/>
              </a:rPr>
              <a:t>zero, although </a:t>
            </a:r>
            <a:r>
              <a:rPr sz="1400" spc="-5" dirty="0">
                <a:latin typeface="Times New Roman"/>
                <a:cs typeface="Times New Roman"/>
              </a:rPr>
              <a:t>it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bounded, </a:t>
            </a:r>
            <a:r>
              <a:rPr sz="1400" spc="-15" dirty="0">
                <a:latin typeface="Times New Roman"/>
                <a:cs typeface="Times New Roman"/>
              </a:rPr>
              <a:t>but </a:t>
            </a:r>
            <a:r>
              <a:rPr sz="1400" dirty="0">
                <a:latin typeface="Times New Roman"/>
                <a:cs typeface="Times New Roman"/>
              </a:rPr>
              <a:t>certain  </a:t>
            </a:r>
            <a:r>
              <a:rPr sz="1400" spc="-10" dirty="0">
                <a:latin typeface="Times New Roman"/>
                <a:cs typeface="Times New Roman"/>
              </a:rPr>
              <a:t>other inputs </a:t>
            </a:r>
            <a:r>
              <a:rPr sz="1400" dirty="0">
                <a:latin typeface="Times New Roman"/>
                <a:cs typeface="Times New Roman"/>
              </a:rPr>
              <a:t>will </a:t>
            </a:r>
            <a:r>
              <a:rPr sz="1400" spc="-5" dirty="0">
                <a:latin typeface="Times New Roman"/>
                <a:cs typeface="Times New Roman"/>
              </a:rPr>
              <a:t>produce unbounded outputs. </a:t>
            </a:r>
            <a:r>
              <a:rPr sz="1400" spc="-10" dirty="0">
                <a:latin typeface="Times New Roman"/>
                <a:cs typeface="Times New Roman"/>
              </a:rPr>
              <a:t>Therefore marginally </a:t>
            </a:r>
            <a:r>
              <a:rPr sz="1400" spc="-5" dirty="0">
                <a:latin typeface="Times New Roman"/>
                <a:cs typeface="Times New Roman"/>
              </a:rPr>
              <a:t>stable </a:t>
            </a:r>
            <a:r>
              <a:rPr sz="1400" spc="-10" dirty="0">
                <a:latin typeface="Times New Roman"/>
                <a:cs typeface="Times New Roman"/>
              </a:rPr>
              <a:t>systems </a:t>
            </a:r>
            <a:r>
              <a:rPr sz="1400" spc="15" dirty="0">
                <a:latin typeface="Times New Roman"/>
                <a:cs typeface="Times New Roman"/>
              </a:rPr>
              <a:t>are  </a:t>
            </a:r>
            <a:r>
              <a:rPr sz="1400" spc="-10" dirty="0">
                <a:latin typeface="Times New Roman"/>
                <a:cs typeface="Times New Roman"/>
              </a:rPr>
              <a:t>unstable.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63500" algn="l">
              <a:lnSpc>
                <a:spcPts val="1630"/>
              </a:lnSpc>
              <a:spcBef>
                <a:spcPts val="5"/>
              </a:spcBef>
            </a:pPr>
            <a:r>
              <a:rPr sz="1400" b="1" spc="-10" dirty="0">
                <a:latin typeface="Times New Roman"/>
                <a:cs typeface="Times New Roman"/>
              </a:rPr>
              <a:t>Example</a:t>
            </a:r>
            <a:endParaRPr sz="1400" dirty="0">
              <a:latin typeface="Times New Roman"/>
              <a:cs typeface="Times New Roman"/>
            </a:endParaRPr>
          </a:p>
          <a:p>
            <a:pPr marL="63500" algn="l">
              <a:lnSpc>
                <a:spcPts val="1620"/>
              </a:lnSpc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described </a:t>
            </a:r>
            <a:r>
              <a:rPr sz="1400" spc="5" dirty="0">
                <a:latin typeface="Times New Roman"/>
                <a:cs typeface="Times New Roman"/>
              </a:rPr>
              <a:t>by </a:t>
            </a:r>
            <a:r>
              <a:rPr sz="1400" spc="-10" dirty="0">
                <a:latin typeface="Times New Roman"/>
                <a:cs typeface="Times New Roman"/>
              </a:rPr>
              <a:t>the Laplace </a:t>
            </a:r>
            <a:r>
              <a:rPr sz="1400" spc="-5" dirty="0">
                <a:latin typeface="Times New Roman"/>
                <a:cs typeface="Times New Roman"/>
              </a:rPr>
              <a:t>transformed differential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equation,</a:t>
            </a:r>
            <a:endParaRPr sz="1400" dirty="0">
              <a:latin typeface="Times New Roman"/>
              <a:cs typeface="Times New Roman"/>
            </a:endParaRPr>
          </a:p>
          <a:p>
            <a:pPr marL="63500" algn="l">
              <a:lnSpc>
                <a:spcPts val="1670"/>
              </a:lnSpc>
              <a:tabLst>
                <a:tab pos="4139565" algn="l"/>
              </a:tabLst>
            </a:pPr>
            <a:r>
              <a:rPr sz="1400" spc="-5" dirty="0">
                <a:latin typeface="Arial"/>
                <a:cs typeface="Arial"/>
              </a:rPr>
              <a:t>( </a:t>
            </a:r>
            <a:r>
              <a:rPr sz="1400" b="1" spc="-5" dirty="0">
                <a:latin typeface="Arial"/>
                <a:cs typeface="Arial"/>
              </a:rPr>
              <a:t>s</a:t>
            </a:r>
            <a:r>
              <a:rPr sz="1350" b="1" spc="-7" baseline="40123" dirty="0">
                <a:latin typeface="Arial"/>
                <a:cs typeface="Arial"/>
              </a:rPr>
              <a:t>2 </a:t>
            </a:r>
            <a:r>
              <a:rPr sz="1400" spc="-5" dirty="0">
                <a:latin typeface="Arial"/>
                <a:cs typeface="Arial"/>
              </a:rPr>
              <a:t>+</a:t>
            </a:r>
            <a:r>
              <a:rPr sz="1400" spc="-5" dirty="0">
                <a:latin typeface="Times New Roman"/>
                <a:cs typeface="Times New Roman"/>
              </a:rPr>
              <a:t>1) </a:t>
            </a:r>
            <a:r>
              <a:rPr sz="1400" b="1" i="1" dirty="0">
                <a:latin typeface="Times New Roman"/>
                <a:cs typeface="Times New Roman"/>
              </a:rPr>
              <a:t>Y( </a:t>
            </a:r>
            <a:r>
              <a:rPr sz="1400" b="1" spc="-10" dirty="0">
                <a:latin typeface="Arial"/>
                <a:cs typeface="Arial"/>
              </a:rPr>
              <a:t>s)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b="1" i="1" spc="-5" dirty="0">
                <a:latin typeface="Courier New"/>
                <a:cs typeface="Courier New"/>
              </a:rPr>
              <a:t>u( </a:t>
            </a:r>
            <a:r>
              <a:rPr sz="1400" b="1" spc="-10" dirty="0">
                <a:latin typeface="Arial"/>
                <a:cs typeface="Arial"/>
              </a:rPr>
              <a:t>s)</a:t>
            </a:r>
            <a:r>
              <a:rPr sz="1400" b="1" spc="365" dirty="0">
                <a:latin typeface="Arial"/>
                <a:cs typeface="Arial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has the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characteristic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equation	</a:t>
            </a:r>
            <a:r>
              <a:rPr sz="1400" b="1" spc="-5" dirty="0">
                <a:latin typeface="Times New Roman"/>
                <a:cs typeface="Times New Roman"/>
              </a:rPr>
              <a:t>s </a:t>
            </a:r>
            <a:r>
              <a:rPr sz="1350" b="1" spc="7" baseline="40123" dirty="0">
                <a:latin typeface="Times New Roman"/>
                <a:cs typeface="Times New Roman"/>
              </a:rPr>
              <a:t>2 </a:t>
            </a:r>
            <a:r>
              <a:rPr sz="1400" b="1" spc="-5" dirty="0">
                <a:latin typeface="Times New Roman"/>
                <a:cs typeface="Times New Roman"/>
              </a:rPr>
              <a:t>+ 1 =</a:t>
            </a:r>
            <a:r>
              <a:rPr sz="1400" b="1" spc="-8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o</a:t>
            </a:r>
            <a:endParaRPr sz="1400" dirty="0">
              <a:latin typeface="Times New Roman"/>
              <a:cs typeface="Times New Roman"/>
            </a:endParaRPr>
          </a:p>
          <a:p>
            <a:pPr marL="63500" marR="55880" algn="l">
              <a:lnSpc>
                <a:spcPct val="99000"/>
              </a:lnSpc>
              <a:spcBef>
                <a:spcPts val="40"/>
              </a:spcBef>
            </a:pP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equation </a:t>
            </a:r>
            <a:r>
              <a:rPr sz="1400" spc="-15" dirty="0">
                <a:latin typeface="Times New Roman"/>
                <a:cs typeface="Times New Roman"/>
              </a:rPr>
              <a:t>has the </a:t>
            </a:r>
            <a:r>
              <a:rPr sz="1400" spc="-5" dirty="0">
                <a:latin typeface="Times New Roman"/>
                <a:cs typeface="Times New Roman"/>
              </a:rPr>
              <a:t>two roots </a:t>
            </a:r>
            <a:r>
              <a:rPr sz="1400" b="1" i="1" spc="-5" dirty="0">
                <a:latin typeface="Courier New"/>
                <a:cs typeface="Courier New"/>
              </a:rPr>
              <a:t>±j. </a:t>
            </a:r>
            <a:r>
              <a:rPr sz="1400" spc="-10" dirty="0">
                <a:latin typeface="Times New Roman"/>
                <a:cs typeface="Times New Roman"/>
              </a:rPr>
              <a:t>Since these roots have zero </a:t>
            </a:r>
            <a:r>
              <a:rPr sz="1400" dirty="0">
                <a:latin typeface="Times New Roman"/>
                <a:cs typeface="Times New Roman"/>
              </a:rPr>
              <a:t>real parts,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not  stable. It </a:t>
            </a:r>
            <a:r>
              <a:rPr sz="1400" spc="-15" dirty="0">
                <a:latin typeface="Times New Roman"/>
                <a:cs typeface="Times New Roman"/>
              </a:rPr>
              <a:t>is, </a:t>
            </a:r>
            <a:r>
              <a:rPr sz="1400" spc="-5" dirty="0">
                <a:latin typeface="Times New Roman"/>
                <a:cs typeface="Times New Roman"/>
              </a:rPr>
              <a:t>however,marginally stable </a:t>
            </a:r>
            <a:r>
              <a:rPr sz="1400" dirty="0">
                <a:latin typeface="Times New Roman"/>
                <a:cs typeface="Times New Roman"/>
              </a:rPr>
              <a:t>since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equation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20" dirty="0">
                <a:latin typeface="Times New Roman"/>
                <a:cs typeface="Times New Roman"/>
              </a:rPr>
              <a:t>no </a:t>
            </a:r>
            <a:r>
              <a:rPr sz="1400" spc="-5" dirty="0">
                <a:latin typeface="Times New Roman"/>
                <a:cs typeface="Times New Roman"/>
              </a:rPr>
              <a:t>roots with </a:t>
            </a:r>
            <a:r>
              <a:rPr sz="1400" spc="-10" dirty="0">
                <a:latin typeface="Times New Roman"/>
                <a:cs typeface="Times New Roman"/>
              </a:rPr>
              <a:t>positive </a:t>
            </a:r>
            <a:r>
              <a:rPr sz="1400" dirty="0">
                <a:latin typeface="Times New Roman"/>
                <a:cs typeface="Times New Roman"/>
              </a:rPr>
              <a:t>real  </a:t>
            </a:r>
            <a:r>
              <a:rPr sz="1400" spc="-5" dirty="0">
                <a:latin typeface="Times New Roman"/>
                <a:cs typeface="Times New Roman"/>
              </a:rPr>
              <a:t>parts. </a:t>
            </a:r>
            <a:r>
              <a:rPr sz="1400" spc="-10" dirty="0">
                <a:latin typeface="Times New Roman"/>
                <a:cs typeface="Times New Roman"/>
              </a:rPr>
              <a:t>In </a:t>
            </a:r>
            <a:r>
              <a:rPr sz="1400" spc="-5" dirty="0">
                <a:latin typeface="Times New Roman"/>
                <a:cs typeface="Times New Roman"/>
              </a:rPr>
              <a:t>response to </a:t>
            </a:r>
            <a:r>
              <a:rPr sz="1400" spc="-15" dirty="0">
                <a:latin typeface="Times New Roman"/>
                <a:cs typeface="Times New Roman"/>
              </a:rPr>
              <a:t>most </a:t>
            </a:r>
            <a:r>
              <a:rPr sz="1400" spc="-10" dirty="0">
                <a:latin typeface="Times New Roman"/>
                <a:cs typeface="Times New Roman"/>
              </a:rPr>
              <a:t>inputs </a:t>
            </a:r>
            <a:r>
              <a:rPr sz="1400" spc="-5" dirty="0">
                <a:latin typeface="Times New Roman"/>
                <a:cs typeface="Times New Roman"/>
              </a:rPr>
              <a:t>or disturbances,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oscillates </a:t>
            </a:r>
            <a:r>
              <a:rPr sz="1400" spc="-10" dirty="0">
                <a:latin typeface="Times New Roman"/>
                <a:cs typeface="Times New Roman"/>
              </a:rPr>
              <a:t>with </a:t>
            </a:r>
            <a:r>
              <a:rPr sz="1400" spc="-5" dirty="0">
                <a:latin typeface="Times New Roman"/>
                <a:cs typeface="Times New Roman"/>
              </a:rPr>
              <a:t>a bounded  output. </a:t>
            </a:r>
            <a:r>
              <a:rPr sz="1400" spc="-10" dirty="0">
                <a:latin typeface="Times New Roman"/>
                <a:cs typeface="Times New Roman"/>
              </a:rPr>
              <a:t>However, </a:t>
            </a:r>
            <a:r>
              <a:rPr sz="1400" dirty="0">
                <a:latin typeface="Times New Roman"/>
                <a:cs typeface="Times New Roman"/>
              </a:rPr>
              <a:t>if </a:t>
            </a:r>
            <a:r>
              <a:rPr sz="1400" spc="-10" dirty="0">
                <a:latin typeface="Times New Roman"/>
                <a:cs typeface="Times New Roman"/>
              </a:rPr>
              <a:t>the input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b="1" i="1" spc="-5" dirty="0">
                <a:latin typeface="Courier New"/>
                <a:cs typeface="Courier New"/>
              </a:rPr>
              <a:t>U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spc="5" dirty="0">
                <a:latin typeface="Times New Roman"/>
                <a:cs typeface="Times New Roman"/>
              </a:rPr>
              <a:t>sin </a:t>
            </a:r>
            <a:r>
              <a:rPr sz="1400" spc="-5" dirty="0">
                <a:latin typeface="Times New Roman"/>
                <a:cs typeface="Times New Roman"/>
              </a:rPr>
              <a:t>t 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output </a:t>
            </a:r>
            <a:r>
              <a:rPr sz="1400" dirty="0">
                <a:latin typeface="Times New Roman"/>
                <a:cs typeface="Times New Roman"/>
              </a:rPr>
              <a:t>will contain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term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form: </a:t>
            </a:r>
            <a:r>
              <a:rPr sz="1400" i="1" spc="-5" dirty="0">
                <a:latin typeface="Times New Roman"/>
                <a:cs typeface="Times New Roman"/>
              </a:rPr>
              <a:t>y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t  cos </a:t>
            </a:r>
            <a:r>
              <a:rPr sz="1400" b="1" i="1" spc="-5" dirty="0">
                <a:latin typeface="Times New Roman"/>
                <a:cs typeface="Times New Roman"/>
              </a:rPr>
              <a:t>t , </a:t>
            </a:r>
            <a:r>
              <a:rPr sz="1400" spc="-5" dirty="0">
                <a:latin typeface="Times New Roman"/>
                <a:cs typeface="Times New Roman"/>
              </a:rPr>
              <a:t>which </a:t>
            </a:r>
            <a:r>
              <a:rPr sz="1400" spc="-20" dirty="0">
                <a:latin typeface="Times New Roman"/>
                <a:cs typeface="Times New Roman"/>
              </a:rPr>
              <a:t>is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unbounded.</a:t>
            </a:r>
            <a:endParaRPr sz="14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63500" marR="188595" algn="l">
              <a:lnSpc>
                <a:spcPct val="96500"/>
              </a:lnSpc>
            </a:pPr>
            <a:r>
              <a:rPr sz="1400" spc="-20" dirty="0">
                <a:latin typeface="Times New Roman"/>
                <a:cs typeface="Times New Roman"/>
              </a:rPr>
              <a:t>As </a:t>
            </a:r>
            <a:r>
              <a:rPr sz="1400" spc="-5" dirty="0">
                <a:latin typeface="Times New Roman"/>
                <a:cs typeface="Times New Roman"/>
              </a:rPr>
              <a:t>an example, </a:t>
            </a:r>
            <a:r>
              <a:rPr sz="1400" spc="-15" dirty="0">
                <a:latin typeface="Times New Roman"/>
                <a:cs typeface="Times New Roman"/>
              </a:rPr>
              <a:t>the unit </a:t>
            </a:r>
            <a:r>
              <a:rPr sz="1400" spc="-5" dirty="0">
                <a:latin typeface="Times New Roman"/>
                <a:cs typeface="Times New Roman"/>
              </a:rPr>
              <a:t>step response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stable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spc="5" dirty="0">
                <a:latin typeface="Times New Roman"/>
                <a:cs typeface="Times New Roman"/>
              </a:rPr>
              <a:t>6.1(a)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compared to 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unstable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6.1(b). </a:t>
            </a:r>
            <a:r>
              <a:rPr sz="1400" spc="-2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responses, </a:t>
            </a:r>
            <a:r>
              <a:rPr sz="1400" spc="-10" dirty="0">
                <a:latin typeface="Times New Roman"/>
                <a:cs typeface="Times New Roman"/>
              </a:rPr>
              <a:t>also </a:t>
            </a:r>
            <a:r>
              <a:rPr sz="1400" spc="-5" dirty="0">
                <a:latin typeface="Times New Roman"/>
                <a:cs typeface="Times New Roman"/>
              </a:rPr>
              <a:t>shown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spc="-5" dirty="0">
                <a:latin typeface="Times New Roman"/>
                <a:cs typeface="Times New Roman"/>
              </a:rPr>
              <a:t>6.1, </a:t>
            </a:r>
            <a:r>
              <a:rPr sz="1400" spc="-10" dirty="0">
                <a:latin typeface="Times New Roman"/>
                <a:cs typeface="Times New Roman"/>
              </a:rPr>
              <a:t>show 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while </a:t>
            </a:r>
            <a:r>
              <a:rPr sz="1400" spc="-10" dirty="0">
                <a:latin typeface="Times New Roman"/>
                <a:cs typeface="Times New Roman"/>
              </a:rPr>
              <a:t>the oscillations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stable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diminish, those </a:t>
            </a:r>
            <a:r>
              <a:rPr sz="1400" spc="-10" dirty="0">
                <a:latin typeface="Times New Roman"/>
                <a:cs typeface="Times New Roman"/>
              </a:rPr>
              <a:t>for the </a:t>
            </a:r>
            <a:r>
              <a:rPr sz="1400" spc="-5" dirty="0">
                <a:latin typeface="Times New Roman"/>
                <a:cs typeface="Times New Roman"/>
              </a:rPr>
              <a:t>unstable</a:t>
            </a:r>
            <a:r>
              <a:rPr sz="1400" spc="30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system</a:t>
            </a:r>
            <a:endParaRPr sz="1400" dirty="0">
              <a:latin typeface="Times New Roman"/>
              <a:cs typeface="Times New Roman"/>
            </a:endParaRPr>
          </a:p>
          <a:p>
            <a:pPr marL="63500" marR="60960" algn="l">
              <a:lnSpc>
                <a:spcPts val="1610"/>
              </a:lnSpc>
              <a:spcBef>
                <a:spcPts val="40"/>
              </a:spcBef>
            </a:pPr>
            <a:r>
              <a:rPr sz="1400" spc="-5" dirty="0">
                <a:latin typeface="Times New Roman"/>
                <a:cs typeface="Times New Roman"/>
              </a:rPr>
              <a:t>increase </a:t>
            </a:r>
            <a:r>
              <a:rPr sz="1400" spc="-10" dirty="0">
                <a:latin typeface="Times New Roman"/>
                <a:cs typeface="Times New Roman"/>
              </a:rPr>
              <a:t>without </a:t>
            </a:r>
            <a:r>
              <a:rPr sz="1400" spc="-5" dirty="0">
                <a:latin typeface="Times New Roman"/>
                <a:cs typeface="Times New Roman"/>
              </a:rPr>
              <a:t>bound. </a:t>
            </a:r>
            <a:r>
              <a:rPr sz="1400" spc="-10" dirty="0">
                <a:latin typeface="Times New Roman"/>
                <a:cs typeface="Times New Roman"/>
              </a:rPr>
              <a:t>Also notice that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10" dirty="0">
                <a:latin typeface="Times New Roman"/>
                <a:cs typeface="Times New Roman"/>
              </a:rPr>
              <a:t>stable </a:t>
            </a:r>
            <a:r>
              <a:rPr sz="1400" spc="-20" dirty="0">
                <a:latin typeface="Times New Roman"/>
                <a:cs typeface="Times New Roman"/>
              </a:rPr>
              <a:t>system‟s </a:t>
            </a:r>
            <a:r>
              <a:rPr sz="1400" spc="-10" dirty="0">
                <a:latin typeface="Times New Roman"/>
                <a:cs typeface="Times New Roman"/>
              </a:rPr>
              <a:t>response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this </a:t>
            </a:r>
            <a:r>
              <a:rPr sz="1400" spc="-5" dirty="0">
                <a:latin typeface="Times New Roman"/>
                <a:cs typeface="Times New Roman"/>
              </a:rPr>
              <a:t>case </a:t>
            </a:r>
            <a:r>
              <a:rPr sz="1400" spc="-10" dirty="0">
                <a:latin typeface="Times New Roman"/>
                <a:cs typeface="Times New Roman"/>
              </a:rPr>
              <a:t>approaches  </a:t>
            </a:r>
            <a:r>
              <a:rPr sz="1400" spc="-5" dirty="0">
                <a:latin typeface="Times New Roman"/>
                <a:cs typeface="Times New Roman"/>
              </a:rPr>
              <a:t>a steady-state </a:t>
            </a:r>
            <a:r>
              <a:rPr sz="1400" spc="-10" dirty="0">
                <a:latin typeface="Times New Roman"/>
                <a:cs typeface="Times New Roman"/>
              </a:rPr>
              <a:t>value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unity.It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not </a:t>
            </a:r>
            <a:r>
              <a:rPr sz="1400" dirty="0">
                <a:latin typeface="Times New Roman"/>
                <a:cs typeface="Times New Roman"/>
              </a:rPr>
              <a:t>always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5" dirty="0">
                <a:latin typeface="Times New Roman"/>
                <a:cs typeface="Times New Roman"/>
              </a:rPr>
              <a:t>simple </a:t>
            </a:r>
            <a:r>
              <a:rPr sz="1400" spc="-10" dirty="0">
                <a:latin typeface="Times New Roman"/>
                <a:cs typeface="Times New Roman"/>
              </a:rPr>
              <a:t>matter </a:t>
            </a:r>
            <a:r>
              <a:rPr sz="1400" spc="-5" dirty="0">
                <a:latin typeface="Times New Roman"/>
                <a:cs typeface="Times New Roman"/>
              </a:rPr>
              <a:t>to determine if a </a:t>
            </a:r>
            <a:r>
              <a:rPr sz="1400" spc="-10" dirty="0">
                <a:latin typeface="Times New Roman"/>
                <a:cs typeface="Times New Roman"/>
              </a:rPr>
              <a:t>feedback  </a:t>
            </a:r>
            <a:r>
              <a:rPr sz="1400" spc="-5" dirty="0">
                <a:latin typeface="Times New Roman"/>
                <a:cs typeface="Times New Roman"/>
              </a:rPr>
              <a:t>control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2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stable.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6032" y="7309087"/>
            <a:ext cx="4632398" cy="245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61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716025"/>
            <a:ext cx="6457315" cy="85344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>
              <a:lnSpc>
                <a:spcPct val="96200"/>
              </a:lnSpc>
              <a:spcBef>
                <a:spcPts val="155"/>
              </a:spcBef>
            </a:pPr>
            <a:r>
              <a:rPr sz="1400" spc="-5" dirty="0">
                <a:latin typeface="Times New Roman"/>
                <a:cs typeface="Times New Roman"/>
              </a:rPr>
              <a:t>Unfortunately, a </a:t>
            </a:r>
            <a:r>
              <a:rPr sz="1400" spc="-10" dirty="0">
                <a:latin typeface="Times New Roman"/>
                <a:cs typeface="Times New Roman"/>
              </a:rPr>
              <a:t>typical </a:t>
            </a:r>
            <a:r>
              <a:rPr sz="1400" spc="-5" dirty="0">
                <a:latin typeface="Times New Roman"/>
                <a:cs typeface="Times New Roman"/>
              </a:rPr>
              <a:t>problem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arises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shown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spc="-5" dirty="0">
                <a:latin typeface="Times New Roman"/>
                <a:cs typeface="Times New Roman"/>
              </a:rPr>
              <a:t>6.2. Although we </a:t>
            </a:r>
            <a:r>
              <a:rPr sz="1400" spc="-10" dirty="0">
                <a:latin typeface="Times New Roman"/>
                <a:cs typeface="Times New Roman"/>
              </a:rPr>
              <a:t>know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forward </a:t>
            </a:r>
            <a:r>
              <a:rPr sz="1400" spc="-5" dirty="0">
                <a:latin typeface="Times New Roman"/>
                <a:cs typeface="Times New Roman"/>
              </a:rPr>
              <a:t>transfer function 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6.2(a), </a:t>
            </a:r>
            <a:r>
              <a:rPr sz="1400" spc="-5" dirty="0">
                <a:latin typeface="Times New Roman"/>
                <a:cs typeface="Times New Roman"/>
              </a:rPr>
              <a:t>we do </a:t>
            </a:r>
            <a:r>
              <a:rPr sz="1400" spc="-15" dirty="0">
                <a:latin typeface="Times New Roman"/>
                <a:cs typeface="Times New Roman"/>
              </a:rPr>
              <a:t>not </a:t>
            </a:r>
            <a:r>
              <a:rPr sz="1400" spc="-5" dirty="0">
                <a:latin typeface="Times New Roman"/>
                <a:cs typeface="Times New Roman"/>
              </a:rPr>
              <a:t>know </a:t>
            </a:r>
            <a:r>
              <a:rPr sz="1400" spc="-10" dirty="0">
                <a:latin typeface="Times New Roman"/>
                <a:cs typeface="Times New Roman"/>
              </a:rPr>
              <a:t>the location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-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equivalent closed-loop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dirty="0">
                <a:latin typeface="Times New Roman"/>
                <a:cs typeface="Times New Roman"/>
              </a:rPr>
              <a:t>6.2(b) </a:t>
            </a:r>
            <a:r>
              <a:rPr sz="1400" spc="-5" dirty="0">
                <a:latin typeface="Times New Roman"/>
                <a:cs typeface="Times New Roman"/>
              </a:rPr>
              <a:t>without </a:t>
            </a:r>
            <a:r>
              <a:rPr sz="1400" spc="-10" dirty="0">
                <a:latin typeface="Times New Roman"/>
                <a:cs typeface="Times New Roman"/>
              </a:rPr>
              <a:t>factoring </a:t>
            </a:r>
            <a:r>
              <a:rPr sz="1400" spc="-5" dirty="0">
                <a:latin typeface="Times New Roman"/>
                <a:cs typeface="Times New Roman"/>
              </a:rPr>
              <a:t>or otherwise  solving </a:t>
            </a:r>
            <a:r>
              <a:rPr sz="1400" spc="-10" dirty="0">
                <a:latin typeface="Times New Roman"/>
                <a:cs typeface="Times New Roman"/>
              </a:rPr>
              <a:t>for the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roots.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5487415"/>
            <a:ext cx="6499860" cy="1670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ts val="1645"/>
              </a:lnSpc>
              <a:spcBef>
                <a:spcPts val="90"/>
              </a:spcBef>
            </a:pPr>
            <a:r>
              <a:rPr sz="1400" b="1" spc="-10" dirty="0">
                <a:latin typeface="Arial"/>
                <a:cs typeface="Arial"/>
              </a:rPr>
              <a:t>Routh-Hurwitz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Criterion</a:t>
            </a:r>
            <a:endParaRPr sz="1400" dirty="0">
              <a:latin typeface="Arial"/>
              <a:cs typeface="Arial"/>
            </a:endParaRPr>
          </a:p>
          <a:p>
            <a:pPr marL="12700" algn="l">
              <a:lnSpc>
                <a:spcPts val="1610"/>
              </a:lnSpc>
            </a:pP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method </a:t>
            </a:r>
            <a:r>
              <a:rPr sz="1400" spc="-5" dirty="0">
                <a:latin typeface="Times New Roman"/>
                <a:cs typeface="Times New Roman"/>
              </a:rPr>
              <a:t>requires two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steps:</a:t>
            </a:r>
            <a:endParaRPr sz="1400" dirty="0">
              <a:latin typeface="Times New Roman"/>
              <a:cs typeface="Times New Roman"/>
            </a:endParaRPr>
          </a:p>
          <a:p>
            <a:pPr marL="307975" indent="-250190" algn="l">
              <a:lnSpc>
                <a:spcPts val="1620"/>
              </a:lnSpc>
              <a:buAutoNum type="arabicParenBoth"/>
              <a:tabLst>
                <a:tab pos="308610" algn="l"/>
              </a:tabLst>
            </a:pPr>
            <a:r>
              <a:rPr sz="1400" spc="-5" dirty="0">
                <a:latin typeface="Times New Roman"/>
                <a:cs typeface="Times New Roman"/>
              </a:rPr>
              <a:t>Generate a data </a:t>
            </a:r>
            <a:r>
              <a:rPr sz="1400" spc="-10" dirty="0">
                <a:latin typeface="Times New Roman"/>
                <a:cs typeface="Times New Roman"/>
              </a:rPr>
              <a:t>table </a:t>
            </a:r>
            <a:r>
              <a:rPr sz="1400" spc="-5" dirty="0">
                <a:latin typeface="Times New Roman"/>
                <a:cs typeface="Times New Roman"/>
              </a:rPr>
              <a:t>called a Routh table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and</a:t>
            </a:r>
            <a:endParaRPr sz="1400" dirty="0">
              <a:latin typeface="Times New Roman"/>
              <a:cs typeface="Times New Roman"/>
            </a:endParaRPr>
          </a:p>
          <a:p>
            <a:pPr marL="12700" marR="5080" indent="45720" algn="l">
              <a:lnSpc>
                <a:spcPts val="1610"/>
              </a:lnSpc>
              <a:spcBef>
                <a:spcPts val="90"/>
              </a:spcBef>
              <a:buAutoNum type="arabicParenBoth"/>
              <a:tabLst>
                <a:tab pos="308610" algn="l"/>
              </a:tabLst>
            </a:pPr>
            <a:r>
              <a:rPr sz="1400" spc="-5" dirty="0">
                <a:latin typeface="Times New Roman"/>
                <a:cs typeface="Times New Roman"/>
              </a:rPr>
              <a:t>interpret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Routh </a:t>
            </a:r>
            <a:r>
              <a:rPr sz="1400" spc="-5" dirty="0">
                <a:latin typeface="Times New Roman"/>
                <a:cs typeface="Times New Roman"/>
              </a:rPr>
              <a:t>table to tell how </a:t>
            </a:r>
            <a:r>
              <a:rPr sz="1400" spc="-10" dirty="0">
                <a:latin typeface="Times New Roman"/>
                <a:cs typeface="Times New Roman"/>
              </a:rPr>
              <a:t>many </a:t>
            </a:r>
            <a:r>
              <a:rPr sz="1400" dirty="0">
                <a:latin typeface="Times New Roman"/>
                <a:cs typeface="Times New Roman"/>
              </a:rPr>
              <a:t>closed-loop system </a:t>
            </a:r>
            <a:r>
              <a:rPr sz="1400" spc="-5" dirty="0">
                <a:latin typeface="Times New Roman"/>
                <a:cs typeface="Times New Roman"/>
              </a:rPr>
              <a:t>poles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15" dirty="0">
                <a:latin typeface="Times New Roman"/>
                <a:cs typeface="Times New Roman"/>
              </a:rPr>
              <a:t>left </a:t>
            </a:r>
            <a:r>
              <a:rPr sz="1400" spc="-5" dirty="0">
                <a:latin typeface="Times New Roman"/>
                <a:cs typeface="Times New Roman"/>
              </a:rPr>
              <a:t>half-  </a:t>
            </a:r>
            <a:r>
              <a:rPr sz="1400" spc="-10" dirty="0">
                <a:latin typeface="Times New Roman"/>
                <a:cs typeface="Times New Roman"/>
              </a:rPr>
              <a:t>plane,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530"/>
              </a:lnSpc>
            </a:pP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right </a:t>
            </a:r>
            <a:r>
              <a:rPr sz="1400" spc="-10" dirty="0">
                <a:latin typeface="Times New Roman"/>
                <a:cs typeface="Times New Roman"/>
              </a:rPr>
              <a:t>half-plane,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5" dirty="0">
                <a:latin typeface="Times New Roman"/>
                <a:cs typeface="Times New Roman"/>
              </a:rPr>
              <a:t>on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j</a:t>
            </a:r>
            <a:r>
              <a:rPr sz="1400" spc="-5" dirty="0">
                <a:latin typeface="Arial"/>
                <a:cs typeface="Arial"/>
              </a:rPr>
              <a:t>ɷ</a:t>
            </a:r>
            <a:r>
              <a:rPr sz="1400" spc="-5" dirty="0">
                <a:latin typeface="Times New Roman"/>
                <a:cs typeface="Times New Roman"/>
              </a:rPr>
              <a:t>-axis. closed-loop transfer </a:t>
            </a:r>
            <a:r>
              <a:rPr sz="1400" spc="-10" dirty="0">
                <a:latin typeface="Times New Roman"/>
                <a:cs typeface="Times New Roman"/>
              </a:rPr>
              <a:t>function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Figure </a:t>
            </a:r>
            <a:r>
              <a:rPr sz="1400" spc="-5" dirty="0">
                <a:latin typeface="Times New Roman"/>
                <a:cs typeface="Times New Roman"/>
              </a:rPr>
              <a:t>6.3.</a:t>
            </a:r>
            <a:endParaRPr sz="1400" dirty="0">
              <a:latin typeface="Times New Roman"/>
              <a:cs typeface="Times New Roman"/>
            </a:endParaRPr>
          </a:p>
          <a:p>
            <a:pPr marL="12700" marR="43180" algn="l">
              <a:lnSpc>
                <a:spcPts val="1610"/>
              </a:lnSpc>
              <a:spcBef>
                <a:spcPts val="75"/>
              </a:spcBef>
            </a:pPr>
            <a:r>
              <a:rPr sz="1400" spc="-10" dirty="0">
                <a:latin typeface="Times New Roman"/>
                <a:cs typeface="Times New Roman"/>
              </a:rPr>
              <a:t>Since </a:t>
            </a:r>
            <a:r>
              <a:rPr sz="1400" spc="-5" dirty="0">
                <a:latin typeface="Times New Roman"/>
                <a:cs typeface="Times New Roman"/>
              </a:rPr>
              <a:t>we </a:t>
            </a:r>
            <a:r>
              <a:rPr sz="1400" spc="-10" dirty="0">
                <a:latin typeface="Times New Roman"/>
                <a:cs typeface="Times New Roman"/>
              </a:rPr>
              <a:t>are interested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poles, we </a:t>
            </a:r>
            <a:r>
              <a:rPr sz="1400" spc="-15" dirty="0">
                <a:latin typeface="Times New Roman"/>
                <a:cs typeface="Times New Roman"/>
              </a:rPr>
              <a:t>focus </a:t>
            </a:r>
            <a:r>
              <a:rPr sz="1400" spc="-5" dirty="0">
                <a:latin typeface="Times New Roman"/>
                <a:cs typeface="Times New Roman"/>
              </a:rPr>
              <a:t>our attention </a:t>
            </a:r>
            <a:r>
              <a:rPr sz="1400" spc="5" dirty="0">
                <a:latin typeface="Times New Roman"/>
                <a:cs typeface="Times New Roman"/>
              </a:rPr>
              <a:t>on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denominator.We  </a:t>
            </a:r>
            <a:r>
              <a:rPr sz="1400" spc="-10" dirty="0">
                <a:latin typeface="Times New Roman"/>
                <a:cs typeface="Times New Roman"/>
              </a:rPr>
              <a:t>first </a:t>
            </a:r>
            <a:r>
              <a:rPr sz="1400" spc="-5" dirty="0">
                <a:latin typeface="Times New Roman"/>
                <a:cs typeface="Times New Roman"/>
              </a:rPr>
              <a:t>create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Routh </a:t>
            </a:r>
            <a:r>
              <a:rPr sz="1400" spc="-5" dirty="0">
                <a:latin typeface="Times New Roman"/>
                <a:cs typeface="Times New Roman"/>
              </a:rPr>
              <a:t>table shown in </a:t>
            </a:r>
            <a:r>
              <a:rPr sz="1400" spc="-10" dirty="0">
                <a:latin typeface="Times New Roman"/>
                <a:cs typeface="Times New Roman"/>
              </a:rPr>
              <a:t>Table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6.1.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0633" y="1920343"/>
            <a:ext cx="4632560" cy="3316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467" y="7246453"/>
            <a:ext cx="2473572" cy="1304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62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5700" y="2899028"/>
            <a:ext cx="4018279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1- </a:t>
            </a: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PROBLEM: </a:t>
            </a:r>
            <a:r>
              <a:rPr sz="1000" spc="-5" dirty="0">
                <a:latin typeface="Times New Roman"/>
                <a:cs typeface="Times New Roman"/>
              </a:rPr>
              <a:t>Make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Routh </a:t>
            </a:r>
            <a:r>
              <a:rPr sz="1000" dirty="0">
                <a:latin typeface="Times New Roman"/>
                <a:cs typeface="Times New Roman"/>
              </a:rPr>
              <a:t>table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shown in </a:t>
            </a:r>
            <a:r>
              <a:rPr sz="1000" dirty="0">
                <a:latin typeface="Times New Roman"/>
                <a:cs typeface="Times New Roman"/>
              </a:rPr>
              <a:t>Figure</a:t>
            </a:r>
            <a:r>
              <a:rPr sz="1000" spc="-4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6.4(a).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4566665"/>
            <a:ext cx="6561455" cy="32575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1150"/>
              </a:lnSpc>
              <a:spcBef>
                <a:spcPts val="185"/>
              </a:spcBef>
            </a:pP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first </a:t>
            </a:r>
            <a:r>
              <a:rPr sz="1000" spc="-10" dirty="0">
                <a:latin typeface="Times New Roman"/>
                <a:cs typeface="Times New Roman"/>
              </a:rPr>
              <a:t>step </a:t>
            </a:r>
            <a:r>
              <a:rPr sz="1000" spc="5" dirty="0">
                <a:latin typeface="Times New Roman"/>
                <a:cs typeface="Times New Roman"/>
              </a:rPr>
              <a:t>is to </a:t>
            </a:r>
            <a:r>
              <a:rPr sz="1000" spc="-5" dirty="0">
                <a:latin typeface="Times New Roman"/>
                <a:cs typeface="Times New Roman"/>
              </a:rPr>
              <a:t>find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equivalent closed-loop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dirty="0">
                <a:latin typeface="Times New Roman"/>
                <a:cs typeface="Times New Roman"/>
              </a:rPr>
              <a:t>because </a:t>
            </a:r>
            <a:r>
              <a:rPr sz="1000" spc="-15" dirty="0">
                <a:latin typeface="Times New Roman"/>
                <a:cs typeface="Times New Roman"/>
              </a:rPr>
              <a:t>we </a:t>
            </a:r>
            <a:r>
              <a:rPr sz="1000" spc="-5" dirty="0">
                <a:latin typeface="Times New Roman"/>
                <a:cs typeface="Times New Roman"/>
              </a:rPr>
              <a:t>want </a:t>
            </a:r>
            <a:r>
              <a:rPr sz="1000" spc="5" dirty="0">
                <a:latin typeface="Times New Roman"/>
                <a:cs typeface="Times New Roman"/>
              </a:rPr>
              <a:t>to </a:t>
            </a:r>
            <a:r>
              <a:rPr sz="1000" spc="-5" dirty="0">
                <a:latin typeface="Times New Roman"/>
                <a:cs typeface="Times New Roman"/>
              </a:rPr>
              <a:t>test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denominator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this </a:t>
            </a:r>
            <a:r>
              <a:rPr sz="1000" spc="-5" dirty="0">
                <a:latin typeface="Times New Roman"/>
                <a:cs typeface="Times New Roman"/>
              </a:rPr>
              <a:t>function, </a:t>
            </a:r>
            <a:r>
              <a:rPr sz="1000" dirty="0">
                <a:latin typeface="Times New Roman"/>
                <a:cs typeface="Times New Roman"/>
              </a:rPr>
              <a:t>not the </a:t>
            </a:r>
            <a:r>
              <a:rPr sz="1000" spc="-5" dirty="0">
                <a:latin typeface="Times New Roman"/>
                <a:cs typeface="Times New Roman"/>
              </a:rPr>
              <a:t>given  </a:t>
            </a:r>
            <a:r>
              <a:rPr sz="1000" dirty="0">
                <a:latin typeface="Times New Roman"/>
                <a:cs typeface="Times New Roman"/>
              </a:rPr>
              <a:t>forward </a:t>
            </a:r>
            <a:r>
              <a:rPr sz="1000" spc="-10" dirty="0">
                <a:latin typeface="Times New Roman"/>
                <a:cs typeface="Times New Roman"/>
              </a:rPr>
              <a:t>transfer </a:t>
            </a:r>
            <a:r>
              <a:rPr sz="1000" spc="-5" dirty="0">
                <a:latin typeface="Times New Roman"/>
                <a:cs typeface="Times New Roman"/>
              </a:rPr>
              <a:t>function,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spc="-5" dirty="0">
                <a:latin typeface="Times New Roman"/>
                <a:cs typeface="Times New Roman"/>
              </a:rPr>
              <a:t>pole location. </a:t>
            </a:r>
            <a:r>
              <a:rPr sz="1000" spc="-10" dirty="0">
                <a:latin typeface="Times New Roman"/>
                <a:cs typeface="Times New Roman"/>
              </a:rPr>
              <a:t>Using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feedback formula, </a:t>
            </a:r>
            <a:r>
              <a:rPr sz="1000" spc="-15" dirty="0">
                <a:latin typeface="Times New Roman"/>
                <a:cs typeface="Times New Roman"/>
              </a:rPr>
              <a:t>we </a:t>
            </a:r>
            <a:r>
              <a:rPr sz="1000" dirty="0">
                <a:latin typeface="Times New Roman"/>
                <a:cs typeface="Times New Roman"/>
              </a:rPr>
              <a:t>obtain the </a:t>
            </a:r>
            <a:r>
              <a:rPr sz="1000" spc="-5" dirty="0">
                <a:latin typeface="Times New Roman"/>
                <a:cs typeface="Times New Roman"/>
              </a:rPr>
              <a:t>equivalent </a:t>
            </a:r>
            <a:r>
              <a:rPr sz="1000" spc="-10" dirty="0">
                <a:latin typeface="Times New Roman"/>
                <a:cs typeface="Times New Roman"/>
              </a:rPr>
              <a:t>system of </a:t>
            </a:r>
            <a:r>
              <a:rPr sz="1000" spc="5" dirty="0">
                <a:latin typeface="Times New Roman"/>
                <a:cs typeface="Times New Roman"/>
              </a:rPr>
              <a:t>Figure</a:t>
            </a:r>
            <a:r>
              <a:rPr sz="1000" spc="22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6.4(b).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000" y="6670293"/>
            <a:ext cx="6704330" cy="9112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00" marR="43180" algn="just">
              <a:lnSpc>
                <a:spcPts val="1150"/>
              </a:lnSpc>
              <a:spcBef>
                <a:spcPts val="185"/>
              </a:spcBef>
            </a:pP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stable </a:t>
            </a:r>
            <a:r>
              <a:rPr sz="1000" dirty="0">
                <a:latin typeface="Times New Roman"/>
                <a:cs typeface="Times New Roman"/>
              </a:rPr>
              <a:t>if </a:t>
            </a:r>
            <a:r>
              <a:rPr sz="1000" spc="-5" dirty="0">
                <a:latin typeface="Times New Roman"/>
                <a:cs typeface="Times New Roman"/>
              </a:rPr>
              <a:t>there </a:t>
            </a:r>
            <a:r>
              <a:rPr sz="1000" dirty="0">
                <a:latin typeface="Times New Roman"/>
                <a:cs typeface="Times New Roman"/>
              </a:rPr>
              <a:t>are </a:t>
            </a:r>
            <a:r>
              <a:rPr sz="1000" spc="10" dirty="0">
                <a:latin typeface="Times New Roman"/>
                <a:cs typeface="Times New Roman"/>
              </a:rPr>
              <a:t>no </a:t>
            </a:r>
            <a:r>
              <a:rPr sz="1000" spc="-15" dirty="0">
                <a:latin typeface="Times New Roman"/>
                <a:cs typeface="Times New Roman"/>
              </a:rPr>
              <a:t>sign </a:t>
            </a:r>
            <a:r>
              <a:rPr sz="1000" spc="-5" dirty="0">
                <a:latin typeface="Times New Roman"/>
                <a:cs typeface="Times New Roman"/>
              </a:rPr>
              <a:t>changes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first </a:t>
            </a:r>
            <a:r>
              <a:rPr sz="1000" spc="-10" dirty="0">
                <a:latin typeface="Times New Roman"/>
                <a:cs typeface="Times New Roman"/>
              </a:rPr>
              <a:t>column of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Routh table. For </a:t>
            </a:r>
            <a:r>
              <a:rPr sz="1000" dirty="0">
                <a:latin typeface="Times New Roman"/>
                <a:cs typeface="Times New Roman"/>
              </a:rPr>
              <a:t>example, </a:t>
            </a:r>
            <a:r>
              <a:rPr sz="1000" spc="-5" dirty="0">
                <a:latin typeface="Times New Roman"/>
                <a:cs typeface="Times New Roman"/>
              </a:rPr>
              <a:t>Table </a:t>
            </a:r>
            <a:r>
              <a:rPr sz="1000" spc="5" dirty="0">
                <a:latin typeface="Times New Roman"/>
                <a:cs typeface="Times New Roman"/>
              </a:rPr>
              <a:t>6.3 has </a:t>
            </a:r>
            <a:r>
              <a:rPr sz="1000" spc="-10" dirty="0">
                <a:latin typeface="Times New Roman"/>
                <a:cs typeface="Times New Roman"/>
              </a:rPr>
              <a:t>two </a:t>
            </a:r>
            <a:r>
              <a:rPr sz="1000" spc="-5" dirty="0">
                <a:latin typeface="Times New Roman"/>
                <a:cs typeface="Times New Roman"/>
              </a:rPr>
              <a:t>sign changes 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first column.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first sign change occurs from </a:t>
            </a:r>
            <a:r>
              <a:rPr sz="1000" dirty="0">
                <a:latin typeface="Times New Roman"/>
                <a:cs typeface="Times New Roman"/>
              </a:rPr>
              <a:t>1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spc="-15" dirty="0">
                <a:latin typeface="Times New Roman"/>
                <a:cs typeface="Times New Roman"/>
              </a:rPr>
              <a:t>the </a:t>
            </a:r>
            <a:r>
              <a:rPr sz="1000" spc="5" dirty="0">
                <a:latin typeface="Times New Roman"/>
                <a:cs typeface="Times New Roman"/>
              </a:rPr>
              <a:t>s</a:t>
            </a:r>
            <a:r>
              <a:rPr sz="975" spc="7" baseline="38461" dirty="0">
                <a:latin typeface="Times New Roman"/>
                <a:cs typeface="Times New Roman"/>
              </a:rPr>
              <a:t>2 </a:t>
            </a:r>
            <a:r>
              <a:rPr sz="1000" dirty="0">
                <a:latin typeface="Times New Roman"/>
                <a:cs typeface="Times New Roman"/>
              </a:rPr>
              <a:t>row </a:t>
            </a:r>
            <a:r>
              <a:rPr sz="1000" spc="5" dirty="0">
                <a:latin typeface="Times New Roman"/>
                <a:cs typeface="Times New Roman"/>
              </a:rPr>
              <a:t>to </a:t>
            </a:r>
            <a:r>
              <a:rPr sz="1000" dirty="0">
                <a:latin typeface="Times New Roman"/>
                <a:cs typeface="Times New Roman"/>
              </a:rPr>
              <a:t>-72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s</a:t>
            </a:r>
            <a:r>
              <a:rPr sz="975" spc="-7" baseline="38461" dirty="0">
                <a:latin typeface="Times New Roman"/>
                <a:cs typeface="Times New Roman"/>
              </a:rPr>
              <a:t>1 </a:t>
            </a:r>
            <a:r>
              <a:rPr sz="1000" dirty="0">
                <a:latin typeface="Times New Roman"/>
                <a:cs typeface="Times New Roman"/>
              </a:rPr>
              <a:t>row.The </a:t>
            </a:r>
            <a:r>
              <a:rPr sz="1000" spc="-5" dirty="0">
                <a:latin typeface="Times New Roman"/>
                <a:cs typeface="Times New Roman"/>
              </a:rPr>
              <a:t>second occurs from </a:t>
            </a:r>
            <a:r>
              <a:rPr sz="1000" dirty="0">
                <a:latin typeface="Times New Roman"/>
                <a:cs typeface="Times New Roman"/>
              </a:rPr>
              <a:t>-72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5" dirty="0">
                <a:latin typeface="Times New Roman"/>
                <a:cs typeface="Times New Roman"/>
              </a:rPr>
              <a:t>s</a:t>
            </a:r>
            <a:r>
              <a:rPr sz="975" spc="-22" baseline="38461" dirty="0">
                <a:latin typeface="Times New Roman"/>
                <a:cs typeface="Times New Roman"/>
              </a:rPr>
              <a:t>1 </a:t>
            </a:r>
            <a:r>
              <a:rPr sz="1000" dirty="0">
                <a:latin typeface="Times New Roman"/>
                <a:cs typeface="Times New Roman"/>
              </a:rPr>
              <a:t>row  </a:t>
            </a:r>
            <a:r>
              <a:rPr sz="1000" spc="5" dirty="0">
                <a:latin typeface="Times New Roman"/>
                <a:cs typeface="Times New Roman"/>
              </a:rPr>
              <a:t>to </a:t>
            </a:r>
            <a:r>
              <a:rPr sz="1000" dirty="0">
                <a:latin typeface="Times New Roman"/>
                <a:cs typeface="Times New Roman"/>
              </a:rPr>
              <a:t>103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s</a:t>
            </a:r>
            <a:r>
              <a:rPr sz="975" spc="-7" baseline="38461" dirty="0">
                <a:latin typeface="Times New Roman"/>
                <a:cs typeface="Times New Roman"/>
              </a:rPr>
              <a:t>0 </a:t>
            </a:r>
            <a:r>
              <a:rPr sz="1000" spc="-10" dirty="0">
                <a:latin typeface="Times New Roman"/>
                <a:cs typeface="Times New Roman"/>
              </a:rPr>
              <a:t>row. </a:t>
            </a:r>
            <a:r>
              <a:rPr sz="1000" spc="-5" dirty="0">
                <a:latin typeface="Times New Roman"/>
                <a:cs typeface="Times New Roman"/>
              </a:rPr>
              <a:t>Thus,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Figure 6.4 is </a:t>
            </a:r>
            <a:r>
              <a:rPr sz="1000" spc="-5" dirty="0">
                <a:latin typeface="Times New Roman"/>
                <a:cs typeface="Times New Roman"/>
              </a:rPr>
              <a:t>unstable </a:t>
            </a:r>
            <a:r>
              <a:rPr sz="1000" dirty="0">
                <a:latin typeface="Times New Roman"/>
                <a:cs typeface="Times New Roman"/>
              </a:rPr>
              <a:t>since </a:t>
            </a:r>
            <a:r>
              <a:rPr sz="1000" spc="-10" dirty="0">
                <a:latin typeface="Times New Roman"/>
                <a:cs typeface="Times New Roman"/>
              </a:rPr>
              <a:t>two </a:t>
            </a:r>
            <a:r>
              <a:rPr sz="1000" dirty="0">
                <a:latin typeface="Times New Roman"/>
                <a:cs typeface="Times New Roman"/>
              </a:rPr>
              <a:t>poles </a:t>
            </a:r>
            <a:r>
              <a:rPr sz="1000" spc="-5" dirty="0">
                <a:latin typeface="Times New Roman"/>
                <a:cs typeface="Times New Roman"/>
              </a:rPr>
              <a:t>exist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right</a:t>
            </a:r>
            <a:r>
              <a:rPr sz="1000" spc="-9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half-plane.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>
              <a:latin typeface="Times New Roman"/>
              <a:cs typeface="Times New Roman"/>
            </a:endParaRPr>
          </a:p>
          <a:p>
            <a:pPr marL="50800" marR="91440" algn="just">
              <a:lnSpc>
                <a:spcPts val="1150"/>
              </a:lnSpc>
              <a:spcBef>
                <a:spcPts val="5"/>
              </a:spcBef>
            </a:pP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2- </a:t>
            </a: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PROBLEM: Find the </a:t>
            </a: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number </a:t>
            </a:r>
            <a:r>
              <a:rPr sz="1000" spc="-15" dirty="0">
                <a:solidFill>
                  <a:srgbClr val="005F70"/>
                </a:solidFill>
                <a:latin typeface="Arial"/>
                <a:cs typeface="Arial"/>
              </a:rPr>
              <a:t>of </a:t>
            </a: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poles </a:t>
            </a:r>
            <a:r>
              <a:rPr sz="1000" spc="10" dirty="0">
                <a:solidFill>
                  <a:srgbClr val="005F70"/>
                </a:solidFill>
                <a:latin typeface="Arial"/>
                <a:cs typeface="Arial"/>
              </a:rPr>
              <a:t>in </a:t>
            </a: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left half-plane, </a:t>
            </a: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the right </a:t>
            </a: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half-plane, andon </a:t>
            </a: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the jω-axis </a:t>
            </a:r>
            <a:r>
              <a:rPr sz="1000" spc="5" dirty="0">
                <a:solidFill>
                  <a:srgbClr val="005F70"/>
                </a:solidFill>
                <a:latin typeface="Arial"/>
                <a:cs typeface="Arial"/>
              </a:rPr>
              <a:t>for </a:t>
            </a: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the </a:t>
            </a: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system </a:t>
            </a:r>
            <a:r>
              <a:rPr sz="1000" spc="-15" dirty="0">
                <a:solidFill>
                  <a:srgbClr val="005F70"/>
                </a:solidFill>
                <a:latin typeface="Arial"/>
                <a:cs typeface="Arial"/>
              </a:rPr>
              <a:t>of  </a:t>
            </a:r>
            <a:r>
              <a:rPr sz="1000" dirty="0">
                <a:solidFill>
                  <a:srgbClr val="005F70"/>
                </a:solidFill>
                <a:latin typeface="Arial"/>
                <a:cs typeface="Arial"/>
              </a:rPr>
              <a:t>Figure</a:t>
            </a: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5F70"/>
                </a:solidFill>
                <a:latin typeface="Arial"/>
                <a:cs typeface="Arial"/>
              </a:rPr>
              <a:t>6.6.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5679" y="645187"/>
            <a:ext cx="3821301" cy="2191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2328" y="3183837"/>
            <a:ext cx="5191726" cy="1354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7569" y="4979642"/>
            <a:ext cx="5070354" cy="1687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7913" y="7695844"/>
            <a:ext cx="3342079" cy="1036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9907" y="8779658"/>
            <a:ext cx="2075850" cy="320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63</a:t>
            </a:fld>
            <a:endParaRPr spc="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000" y="1868550"/>
            <a:ext cx="6752590" cy="9994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50800" marR="43180">
              <a:lnSpc>
                <a:spcPts val="1150"/>
              </a:lnSpc>
              <a:spcBef>
                <a:spcPts val="185"/>
              </a:spcBef>
            </a:pPr>
            <a:r>
              <a:rPr sz="1000" spc="-20" dirty="0">
                <a:latin typeface="Times New Roman"/>
                <a:cs typeface="Times New Roman"/>
              </a:rPr>
              <a:t>T</a:t>
            </a:r>
            <a:r>
              <a:rPr sz="1000" spc="20" dirty="0">
                <a:latin typeface="Times New Roman"/>
                <a:cs typeface="Times New Roman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Ro</a:t>
            </a:r>
            <a:r>
              <a:rPr sz="1000" dirty="0">
                <a:latin typeface="Times New Roman"/>
                <a:cs typeface="Times New Roman"/>
              </a:rPr>
              <a:t>u</a:t>
            </a:r>
            <a:r>
              <a:rPr sz="1000" spc="5" dirty="0">
                <a:latin typeface="Times New Roman"/>
                <a:cs typeface="Times New Roman"/>
              </a:rPr>
              <a:t>t</a:t>
            </a:r>
            <a:r>
              <a:rPr sz="1000" dirty="0">
                <a:latin typeface="Times New Roman"/>
                <a:cs typeface="Times New Roman"/>
              </a:rPr>
              <a:t>h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ta</a:t>
            </a:r>
            <a:r>
              <a:rPr sz="1000" spc="-25" dirty="0">
                <a:latin typeface="Times New Roman"/>
                <a:cs typeface="Times New Roman"/>
              </a:rPr>
              <a:t>b</a:t>
            </a:r>
            <a:r>
              <a:rPr sz="1000" spc="5" dirty="0">
                <a:latin typeface="Times New Roman"/>
                <a:cs typeface="Times New Roman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fo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</a:t>
            </a:r>
            <a:r>
              <a:rPr sz="1000" spc="20" dirty="0">
                <a:latin typeface="Times New Roman"/>
                <a:cs typeface="Times New Roman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d</a:t>
            </a:r>
            <a:r>
              <a:rPr sz="1000" spc="-40" dirty="0">
                <a:latin typeface="Times New Roman"/>
                <a:cs typeface="Times New Roman"/>
              </a:rPr>
              <a:t>e</a:t>
            </a:r>
            <a:r>
              <a:rPr sz="1000" spc="20" dirty="0">
                <a:latin typeface="Times New Roman"/>
                <a:cs typeface="Times New Roman"/>
              </a:rPr>
              <a:t>n</a:t>
            </a:r>
            <a:r>
              <a:rPr sz="1000" spc="-25" dirty="0">
                <a:latin typeface="Times New Roman"/>
                <a:cs typeface="Times New Roman"/>
              </a:rPr>
              <a:t>o</a:t>
            </a:r>
            <a:r>
              <a:rPr sz="1000" spc="10" dirty="0">
                <a:latin typeface="Times New Roman"/>
                <a:cs typeface="Times New Roman"/>
              </a:rPr>
              <a:t>m</a:t>
            </a:r>
            <a:r>
              <a:rPr sz="1000" spc="-20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5" dirty="0">
                <a:latin typeface="Times New Roman"/>
                <a:cs typeface="Times New Roman"/>
              </a:rPr>
              <a:t>at</a:t>
            </a:r>
            <a:r>
              <a:rPr sz="1000" spc="-25" dirty="0">
                <a:latin typeface="Times New Roman"/>
                <a:cs typeface="Times New Roman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f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E</a:t>
            </a:r>
            <a:r>
              <a:rPr sz="1000" dirty="0">
                <a:latin typeface="Times New Roman"/>
                <a:cs typeface="Times New Roman"/>
              </a:rPr>
              <a:t>q. (</a:t>
            </a:r>
            <a:r>
              <a:rPr sz="1000" spc="-25" dirty="0">
                <a:latin typeface="Times New Roman"/>
                <a:cs typeface="Times New Roman"/>
              </a:rPr>
              <a:t>6</a:t>
            </a:r>
            <a:r>
              <a:rPr sz="1000" spc="10" dirty="0">
                <a:latin typeface="Times New Roman"/>
                <a:cs typeface="Times New Roman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14)</a:t>
            </a:r>
            <a:r>
              <a:rPr sz="1000" spc="-1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i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s</a:t>
            </a:r>
            <a:r>
              <a:rPr sz="1000" spc="20" dirty="0">
                <a:latin typeface="Times New Roman"/>
                <a:cs typeface="Times New Roman"/>
              </a:rPr>
              <a:t>h</a:t>
            </a:r>
            <a:r>
              <a:rPr sz="1000" spc="-25" dirty="0">
                <a:latin typeface="Times New Roman"/>
                <a:cs typeface="Times New Roman"/>
              </a:rPr>
              <a:t>o</a:t>
            </a:r>
            <a:r>
              <a:rPr sz="1000" spc="-30" dirty="0">
                <a:latin typeface="Times New Roman"/>
                <a:cs typeface="Times New Roman"/>
              </a:rPr>
              <a:t>w</a:t>
            </a:r>
            <a:r>
              <a:rPr sz="1000" dirty="0">
                <a:latin typeface="Times New Roman"/>
                <a:cs typeface="Times New Roman"/>
              </a:rPr>
              <a:t>n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5" dirty="0">
                <a:latin typeface="Times New Roman"/>
                <a:cs typeface="Times New Roman"/>
              </a:rPr>
              <a:t> Ta</a:t>
            </a:r>
            <a:r>
              <a:rPr sz="1000" spc="-25" dirty="0">
                <a:latin typeface="Times New Roman"/>
                <a:cs typeface="Times New Roman"/>
              </a:rPr>
              <a:t>b</a:t>
            </a:r>
            <a:r>
              <a:rPr sz="1000" spc="5" dirty="0">
                <a:latin typeface="Times New Roman"/>
                <a:cs typeface="Times New Roman"/>
              </a:rPr>
              <a:t>l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6</a:t>
            </a:r>
            <a:r>
              <a:rPr sz="1000" spc="10" dirty="0">
                <a:latin typeface="Times New Roman"/>
                <a:cs typeface="Times New Roman"/>
              </a:rPr>
              <a:t>.</a:t>
            </a:r>
            <a:r>
              <a:rPr sz="1000" dirty="0">
                <a:latin typeface="Times New Roman"/>
                <a:cs typeface="Times New Roman"/>
              </a:rPr>
              <a:t>1</a:t>
            </a:r>
            <a:r>
              <a:rPr sz="1000" spc="-25" dirty="0">
                <a:latin typeface="Times New Roman"/>
                <a:cs typeface="Times New Roman"/>
              </a:rPr>
              <a:t>0</a:t>
            </a:r>
            <a:r>
              <a:rPr sz="1000" dirty="0">
                <a:latin typeface="Times New Roman"/>
                <a:cs typeface="Times New Roman"/>
              </a:rPr>
              <a:t>.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F</a:t>
            </a:r>
            <a:r>
              <a:rPr sz="1000" spc="-50" dirty="0">
                <a:latin typeface="Times New Roman"/>
                <a:cs typeface="Times New Roman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r</a:t>
            </a:r>
            <a:r>
              <a:rPr sz="1000" spc="35" dirty="0">
                <a:latin typeface="Times New Roman"/>
                <a:cs typeface="Times New Roman"/>
              </a:rPr>
              <a:t> </a:t>
            </a:r>
            <a:r>
              <a:rPr sz="1000" spc="-15" dirty="0">
                <a:latin typeface="Times New Roman"/>
                <a:cs typeface="Times New Roman"/>
              </a:rPr>
              <a:t>c</a:t>
            </a:r>
            <a:r>
              <a:rPr sz="1000" spc="-20" dirty="0">
                <a:latin typeface="Times New Roman"/>
                <a:cs typeface="Times New Roman"/>
              </a:rPr>
              <a:t>l</a:t>
            </a:r>
            <a:r>
              <a:rPr sz="1000" spc="-15" dirty="0">
                <a:latin typeface="Times New Roman"/>
                <a:cs typeface="Times New Roman"/>
              </a:rPr>
              <a:t>a</a:t>
            </a:r>
            <a:r>
              <a:rPr sz="1000" spc="20" dirty="0">
                <a:latin typeface="Times New Roman"/>
                <a:cs typeface="Times New Roman"/>
              </a:rPr>
              <a:t>r</a:t>
            </a:r>
            <a:r>
              <a:rPr sz="1000" spc="-20" dirty="0">
                <a:latin typeface="Times New Roman"/>
                <a:cs typeface="Times New Roman"/>
              </a:rPr>
              <a:t>i</a:t>
            </a:r>
            <a:r>
              <a:rPr sz="1000" spc="5" dirty="0">
                <a:latin typeface="Times New Roman"/>
                <a:cs typeface="Times New Roman"/>
              </a:rPr>
              <a:t>t</a:t>
            </a:r>
            <a:r>
              <a:rPr sz="1000" spc="-50" dirty="0">
                <a:latin typeface="Times New Roman"/>
                <a:cs typeface="Times New Roman"/>
              </a:rPr>
              <a:t>y</a:t>
            </a:r>
            <a:r>
              <a:rPr sz="1000" dirty="0">
                <a:latin typeface="Times New Roman"/>
                <a:cs typeface="Times New Roman"/>
              </a:rPr>
              <a:t>,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w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l</a:t>
            </a:r>
            <a:r>
              <a:rPr sz="1000" spc="-15" dirty="0">
                <a:latin typeface="Times New Roman"/>
                <a:cs typeface="Times New Roman"/>
              </a:rPr>
              <a:t>e</a:t>
            </a:r>
            <a:r>
              <a:rPr sz="1000" spc="5" dirty="0">
                <a:latin typeface="Times New Roman"/>
                <a:cs typeface="Times New Roman"/>
              </a:rPr>
              <a:t>a</a:t>
            </a:r>
            <a:r>
              <a:rPr sz="1000" spc="-25" dirty="0">
                <a:latin typeface="Times New Roman"/>
                <a:cs typeface="Times New Roman"/>
              </a:rPr>
              <a:t>v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10" dirty="0">
                <a:latin typeface="Times New Roman"/>
                <a:cs typeface="Times New Roman"/>
              </a:rPr>
              <a:t>m</a:t>
            </a:r>
            <a:r>
              <a:rPr sz="1000" spc="-25" dirty="0">
                <a:latin typeface="Times New Roman"/>
                <a:cs typeface="Times New Roman"/>
              </a:rPr>
              <a:t>o</a:t>
            </a:r>
            <a:r>
              <a:rPr sz="1000" spc="-10" dirty="0">
                <a:latin typeface="Times New Roman"/>
                <a:cs typeface="Times New Roman"/>
              </a:rPr>
              <a:t>s</a:t>
            </a:r>
            <a:r>
              <a:rPr sz="1000" dirty="0">
                <a:latin typeface="Times New Roman"/>
                <a:cs typeface="Times New Roman"/>
              </a:rPr>
              <a:t>t</a:t>
            </a:r>
            <a:r>
              <a:rPr sz="1000" spc="20" dirty="0">
                <a:latin typeface="Times New Roman"/>
                <a:cs typeface="Times New Roman"/>
              </a:rPr>
              <a:t> </a:t>
            </a:r>
            <a:r>
              <a:rPr sz="1000" spc="5" dirty="0">
                <a:latin typeface="Times New Roman"/>
                <a:cs typeface="Times New Roman"/>
              </a:rPr>
              <a:t>z</a:t>
            </a:r>
            <a:r>
              <a:rPr sz="1000" spc="-15" dirty="0">
                <a:latin typeface="Times New Roman"/>
                <a:cs typeface="Times New Roman"/>
              </a:rPr>
              <a:t>e</a:t>
            </a:r>
            <a:r>
              <a:rPr sz="1000" spc="20" dirty="0">
                <a:latin typeface="Times New Roman"/>
                <a:cs typeface="Times New Roman"/>
              </a:rPr>
              <a:t>r</a:t>
            </a:r>
            <a:r>
              <a:rPr sz="1000" dirty="0">
                <a:latin typeface="Times New Roman"/>
                <a:cs typeface="Times New Roman"/>
              </a:rPr>
              <a:t>o</a:t>
            </a:r>
            <a:r>
              <a:rPr sz="1000" spc="-15" dirty="0">
                <a:latin typeface="Times New Roman"/>
                <a:cs typeface="Times New Roman"/>
              </a:rPr>
              <a:t> ce</a:t>
            </a:r>
            <a:r>
              <a:rPr sz="1000" spc="5" dirty="0">
                <a:latin typeface="Times New Roman"/>
                <a:cs typeface="Times New Roman"/>
              </a:rPr>
              <a:t>ll</a:t>
            </a:r>
            <a:r>
              <a:rPr sz="1000" dirty="0">
                <a:latin typeface="Times New Roman"/>
                <a:cs typeface="Times New Roman"/>
              </a:rPr>
              <a:t>s</a:t>
            </a:r>
            <a:r>
              <a:rPr sz="1000" spc="5" dirty="0">
                <a:latin typeface="Times New Roman"/>
                <a:cs typeface="Times New Roman"/>
              </a:rPr>
              <a:t> </a:t>
            </a:r>
            <a:r>
              <a:rPr sz="1000" spc="-25" dirty="0">
                <a:latin typeface="Times New Roman"/>
                <a:cs typeface="Times New Roman"/>
              </a:rPr>
              <a:t>b</a:t>
            </a:r>
            <a:r>
              <a:rPr sz="1000" spc="5" dirty="0">
                <a:latin typeface="Times New Roman"/>
                <a:cs typeface="Times New Roman"/>
              </a:rPr>
              <a:t>l</a:t>
            </a:r>
            <a:r>
              <a:rPr sz="1000" spc="-15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nk. </a:t>
            </a:r>
            <a:r>
              <a:rPr sz="1000" spc="-5" dirty="0">
                <a:latin typeface="Times New Roman"/>
                <a:cs typeface="Times New Roman"/>
              </a:rPr>
              <a:t>A</a:t>
            </a:r>
            <a:r>
              <a:rPr sz="1000" dirty="0">
                <a:latin typeface="Times New Roman"/>
                <a:cs typeface="Times New Roman"/>
              </a:rPr>
              <a:t>t</a:t>
            </a:r>
            <a:r>
              <a:rPr sz="1000" spc="-5" dirty="0">
                <a:latin typeface="Times New Roman"/>
                <a:cs typeface="Times New Roman"/>
              </a:rPr>
              <a:t> </a:t>
            </a:r>
            <a:r>
              <a:rPr sz="1000" spc="-20" dirty="0">
                <a:latin typeface="Times New Roman"/>
                <a:cs typeface="Times New Roman"/>
              </a:rPr>
              <a:t>t</a:t>
            </a:r>
            <a:r>
              <a:rPr sz="1000" spc="20" dirty="0">
                <a:latin typeface="Times New Roman"/>
                <a:cs typeface="Times New Roman"/>
              </a:rPr>
              <a:t>h</a:t>
            </a:r>
            <a:r>
              <a:rPr sz="1000" dirty="0">
                <a:latin typeface="Times New Roman"/>
                <a:cs typeface="Times New Roman"/>
              </a:rPr>
              <a:t>e</a:t>
            </a:r>
            <a:r>
              <a:rPr sz="1000" spc="65" dirty="0">
                <a:latin typeface="Times New Roman"/>
                <a:cs typeface="Times New Roman"/>
              </a:rPr>
              <a:t> </a:t>
            </a:r>
            <a:r>
              <a:rPr sz="1000" spc="-35" dirty="0">
                <a:latin typeface="Times New Roman"/>
                <a:cs typeface="Times New Roman"/>
              </a:rPr>
              <a:t>s</a:t>
            </a:r>
            <a:r>
              <a:rPr sz="600" baseline="41666" dirty="0">
                <a:latin typeface="Times New Roman"/>
                <a:cs typeface="Times New Roman"/>
              </a:rPr>
              <a:t>1 </a:t>
            </a:r>
            <a:r>
              <a:rPr sz="600" spc="-67" baseline="41666" dirty="0">
                <a:latin typeface="Times New Roman"/>
                <a:cs typeface="Times New Roman"/>
              </a:rPr>
              <a:t> </a:t>
            </a:r>
            <a:r>
              <a:rPr sz="1000" spc="20" dirty="0">
                <a:latin typeface="Times New Roman"/>
                <a:cs typeface="Times New Roman"/>
              </a:rPr>
              <a:t>r</a:t>
            </a:r>
            <a:r>
              <a:rPr sz="1000" spc="-25" dirty="0">
                <a:latin typeface="Times New Roman"/>
                <a:cs typeface="Times New Roman"/>
              </a:rPr>
              <a:t>o</a:t>
            </a:r>
            <a:r>
              <a:rPr sz="1000" dirty="0">
                <a:latin typeface="Times New Roman"/>
                <a:cs typeface="Times New Roman"/>
              </a:rPr>
              <a:t>w  there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spc="-5" dirty="0">
                <a:latin typeface="Times New Roman"/>
                <a:cs typeface="Times New Roman"/>
              </a:rPr>
              <a:t>negative coefficient; thus, there </a:t>
            </a:r>
            <a:r>
              <a:rPr sz="1000" dirty="0">
                <a:latin typeface="Times New Roman"/>
                <a:cs typeface="Times New Roman"/>
              </a:rPr>
              <a:t>are </a:t>
            </a:r>
            <a:r>
              <a:rPr sz="1000" spc="-10" dirty="0">
                <a:latin typeface="Times New Roman"/>
                <a:cs typeface="Times New Roman"/>
              </a:rPr>
              <a:t>two </a:t>
            </a:r>
            <a:r>
              <a:rPr sz="1000" dirty="0">
                <a:latin typeface="Times New Roman"/>
                <a:cs typeface="Times New Roman"/>
              </a:rPr>
              <a:t>sign </a:t>
            </a:r>
            <a:r>
              <a:rPr sz="1000" spc="-5" dirty="0">
                <a:latin typeface="Times New Roman"/>
                <a:cs typeface="Times New Roman"/>
              </a:rPr>
              <a:t>changes.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unstable, since </a:t>
            </a:r>
            <a:r>
              <a:rPr sz="1000" dirty="0">
                <a:latin typeface="Times New Roman"/>
                <a:cs typeface="Times New Roman"/>
              </a:rPr>
              <a:t>it </a:t>
            </a:r>
            <a:r>
              <a:rPr sz="1000" spc="10" dirty="0">
                <a:latin typeface="Times New Roman"/>
                <a:cs typeface="Times New Roman"/>
              </a:rPr>
              <a:t>has </a:t>
            </a:r>
            <a:r>
              <a:rPr sz="1000" spc="-10" dirty="0">
                <a:latin typeface="Times New Roman"/>
                <a:cs typeface="Times New Roman"/>
              </a:rPr>
              <a:t>two </a:t>
            </a:r>
            <a:r>
              <a:rPr sz="1000" spc="5" dirty="0">
                <a:latin typeface="Times New Roman"/>
                <a:cs typeface="Times New Roman"/>
              </a:rPr>
              <a:t>right–half </a:t>
            </a:r>
            <a:r>
              <a:rPr sz="1000" dirty="0">
                <a:latin typeface="Times New Roman"/>
                <a:cs typeface="Times New Roman"/>
              </a:rPr>
              <a:t>plane </a:t>
            </a:r>
            <a:r>
              <a:rPr sz="1000" spc="-10" dirty="0">
                <a:latin typeface="Times New Roman"/>
                <a:cs typeface="Times New Roman"/>
              </a:rPr>
              <a:t>poles </a:t>
            </a:r>
            <a:r>
              <a:rPr sz="1000" spc="10" dirty="0">
                <a:latin typeface="Times New Roman"/>
                <a:cs typeface="Times New Roman"/>
              </a:rPr>
              <a:t>and  </a:t>
            </a:r>
            <a:r>
              <a:rPr sz="1000" spc="-10" dirty="0">
                <a:latin typeface="Times New Roman"/>
                <a:cs typeface="Times New Roman"/>
              </a:rPr>
              <a:t>two </a:t>
            </a:r>
            <a:r>
              <a:rPr sz="1000" dirty="0">
                <a:latin typeface="Times New Roman"/>
                <a:cs typeface="Times New Roman"/>
              </a:rPr>
              <a:t>left–half-plane </a:t>
            </a:r>
            <a:r>
              <a:rPr sz="1000" spc="-5" dirty="0">
                <a:latin typeface="Times New Roman"/>
                <a:cs typeface="Times New Roman"/>
              </a:rPr>
              <a:t>poles.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spc="-5" dirty="0">
                <a:latin typeface="Times New Roman"/>
                <a:cs typeface="Times New Roman"/>
              </a:rPr>
              <a:t>cannot have </a:t>
            </a:r>
            <a:r>
              <a:rPr sz="1000" spc="-10" dirty="0">
                <a:latin typeface="Times New Roman"/>
                <a:cs typeface="Times New Roman"/>
              </a:rPr>
              <a:t>j</a:t>
            </a:r>
            <a:r>
              <a:rPr sz="1000" spc="-10" dirty="0">
                <a:latin typeface="Arial"/>
                <a:cs typeface="Arial"/>
              </a:rPr>
              <a:t>v </a:t>
            </a:r>
            <a:r>
              <a:rPr sz="1000" spc="-5" dirty="0">
                <a:latin typeface="Times New Roman"/>
                <a:cs typeface="Times New Roman"/>
              </a:rPr>
              <a:t>poles since </a:t>
            </a:r>
            <a:r>
              <a:rPr sz="1000" dirty="0">
                <a:latin typeface="Times New Roman"/>
                <a:cs typeface="Times New Roman"/>
              </a:rPr>
              <a:t>a row of zeros </a:t>
            </a:r>
            <a:r>
              <a:rPr sz="1000" spc="5" dirty="0">
                <a:latin typeface="Times New Roman"/>
                <a:cs typeface="Times New Roman"/>
              </a:rPr>
              <a:t>did </a:t>
            </a:r>
            <a:r>
              <a:rPr sz="1000" dirty="0">
                <a:latin typeface="Times New Roman"/>
                <a:cs typeface="Times New Roman"/>
              </a:rPr>
              <a:t>not </a:t>
            </a:r>
            <a:r>
              <a:rPr sz="1000" spc="-5" dirty="0">
                <a:latin typeface="Times New Roman"/>
                <a:cs typeface="Times New Roman"/>
              </a:rPr>
              <a:t>appear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5" dirty="0">
                <a:latin typeface="Times New Roman"/>
                <a:cs typeface="Times New Roman"/>
              </a:rPr>
              <a:t>Routh</a:t>
            </a:r>
            <a:r>
              <a:rPr sz="1000" spc="75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table.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examples</a:t>
            </a:r>
            <a:endParaRPr sz="1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1000" dirty="0">
                <a:latin typeface="Times New Roman"/>
                <a:cs typeface="Times New Roman"/>
              </a:rPr>
              <a:t>1-Tell how </a:t>
            </a:r>
            <a:r>
              <a:rPr sz="1000" spc="5" dirty="0">
                <a:latin typeface="Times New Roman"/>
                <a:cs typeface="Times New Roman"/>
              </a:rPr>
              <a:t>many </a:t>
            </a:r>
            <a:r>
              <a:rPr sz="1000" spc="-5" dirty="0">
                <a:latin typeface="Times New Roman"/>
                <a:cs typeface="Times New Roman"/>
              </a:rPr>
              <a:t>roots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1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following </a:t>
            </a:r>
            <a:r>
              <a:rPr sz="1000" dirty="0">
                <a:latin typeface="Times New Roman"/>
                <a:cs typeface="Times New Roman"/>
              </a:rPr>
              <a:t>polynomial are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spc="-5" dirty="0">
                <a:latin typeface="Times New Roman"/>
                <a:cs typeface="Times New Roman"/>
              </a:rPr>
              <a:t>the </a:t>
            </a:r>
            <a:r>
              <a:rPr sz="1000" dirty="0">
                <a:latin typeface="Times New Roman"/>
                <a:cs typeface="Times New Roman"/>
              </a:rPr>
              <a:t>right </a:t>
            </a:r>
            <a:r>
              <a:rPr sz="1000" spc="-5" dirty="0">
                <a:latin typeface="Times New Roman"/>
                <a:cs typeface="Times New Roman"/>
              </a:rPr>
              <a:t>half-plane,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left </a:t>
            </a:r>
            <a:r>
              <a:rPr sz="1000" spc="-5" dirty="0">
                <a:latin typeface="Times New Roman"/>
                <a:cs typeface="Times New Roman"/>
              </a:rPr>
              <a:t>half-plane,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spc="-10" dirty="0">
                <a:latin typeface="Times New Roman"/>
                <a:cs typeface="Times New Roman"/>
              </a:rPr>
              <a:t>on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4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j</a:t>
            </a:r>
            <a:r>
              <a:rPr sz="1000" spc="-5" dirty="0">
                <a:latin typeface="Arial"/>
                <a:cs typeface="Arial"/>
              </a:rPr>
              <a:t>ɷ</a:t>
            </a:r>
            <a:r>
              <a:rPr sz="1000" spc="-5" dirty="0">
                <a:latin typeface="Times New Roman"/>
                <a:cs typeface="Times New Roman"/>
              </a:rPr>
              <a:t>-axis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5700" y="6374638"/>
            <a:ext cx="61988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5" dirty="0">
                <a:solidFill>
                  <a:srgbClr val="005F70"/>
                </a:solidFill>
                <a:latin typeface="Arial"/>
                <a:cs typeface="Arial"/>
              </a:rPr>
              <a:t>2- </a:t>
            </a:r>
            <a:r>
              <a:rPr sz="1000" dirty="0">
                <a:latin typeface="Times New Roman"/>
                <a:cs typeface="Times New Roman"/>
              </a:rPr>
              <a:t>Tell how </a:t>
            </a:r>
            <a:r>
              <a:rPr sz="1000" spc="5" dirty="0">
                <a:latin typeface="Times New Roman"/>
                <a:cs typeface="Times New Roman"/>
              </a:rPr>
              <a:t>many </a:t>
            </a:r>
            <a:r>
              <a:rPr sz="1000" spc="-5" dirty="0">
                <a:latin typeface="Times New Roman"/>
                <a:cs typeface="Times New Roman"/>
              </a:rPr>
              <a:t>roots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1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following polynomial </a:t>
            </a:r>
            <a:r>
              <a:rPr sz="1000" dirty="0">
                <a:latin typeface="Times New Roman"/>
                <a:cs typeface="Times New Roman"/>
              </a:rPr>
              <a:t>are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right half-plane,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left </a:t>
            </a:r>
            <a:r>
              <a:rPr sz="1000" spc="-5" dirty="0">
                <a:latin typeface="Times New Roman"/>
                <a:cs typeface="Times New Roman"/>
              </a:rPr>
              <a:t>half-plane,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spc="-10" dirty="0">
                <a:latin typeface="Times New Roman"/>
                <a:cs typeface="Times New Roman"/>
              </a:rPr>
              <a:t>on </a:t>
            </a:r>
            <a:r>
              <a:rPr sz="1000" dirty="0">
                <a:latin typeface="Times New Roman"/>
                <a:cs typeface="Times New Roman"/>
              </a:rPr>
              <a:t>the</a:t>
            </a:r>
            <a:r>
              <a:rPr sz="1000" spc="-13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j</a:t>
            </a:r>
            <a:r>
              <a:rPr sz="1000" spc="-5" dirty="0">
                <a:latin typeface="Arial"/>
                <a:cs typeface="Arial"/>
              </a:rPr>
              <a:t>v</a:t>
            </a:r>
            <a:r>
              <a:rPr sz="1000" spc="-5" dirty="0">
                <a:latin typeface="Times New Roman"/>
                <a:cs typeface="Times New Roman"/>
              </a:rPr>
              <a:t>-axis: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5332" y="607153"/>
            <a:ext cx="2394717" cy="1220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959" y="2907410"/>
            <a:ext cx="2152650" cy="180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226" y="3426798"/>
            <a:ext cx="2112612" cy="29318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8076" y="6591408"/>
            <a:ext cx="1947298" cy="1799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64</a:t>
            </a:fld>
            <a:endParaRPr spc="3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4508753"/>
            <a:ext cx="749935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x</a:t>
            </a:r>
            <a:r>
              <a:rPr sz="1600" dirty="0">
                <a:latin typeface="Times New Roman"/>
                <a:cs typeface="Times New Roman"/>
              </a:rPr>
              <a:t>am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6786117"/>
            <a:ext cx="7137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20" dirty="0">
                <a:latin typeface="Times New Roman"/>
                <a:cs typeface="Times New Roman"/>
              </a:rPr>
              <a:t>e</a:t>
            </a:r>
            <a:r>
              <a:rPr sz="1600" spc="-15" dirty="0">
                <a:latin typeface="Times New Roman"/>
                <a:cs typeface="Times New Roman"/>
              </a:rPr>
              <a:t>x</a:t>
            </a:r>
            <a:r>
              <a:rPr sz="1600" dirty="0">
                <a:latin typeface="Times New Roman"/>
                <a:cs typeface="Times New Roman"/>
              </a:rPr>
              <a:t>am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l</a:t>
            </a:r>
            <a:r>
              <a:rPr sz="1600" dirty="0"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7529" y="4831601"/>
            <a:ext cx="5981080" cy="18631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719" y="7114205"/>
            <a:ext cx="5983512" cy="26200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04800"/>
            <a:ext cx="7112634" cy="100855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65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05713"/>
            <a:ext cx="6644005" cy="682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5"/>
              </a:spcBef>
            </a:pPr>
            <a:r>
              <a:rPr sz="1600" dirty="0">
                <a:latin typeface="Times New Roman"/>
                <a:cs typeface="Times New Roman"/>
              </a:rPr>
              <a:t>Example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ts val="1610"/>
              </a:lnSpc>
              <a:spcBef>
                <a:spcPts val="95"/>
              </a:spcBef>
            </a:pPr>
            <a:r>
              <a:rPr sz="1400" spc="-10" dirty="0">
                <a:latin typeface="Times New Roman"/>
                <a:cs typeface="Times New Roman"/>
              </a:rPr>
              <a:t>Find the range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values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i="1" spc="-10" dirty="0">
                <a:latin typeface="Arial"/>
                <a:cs typeface="Arial"/>
              </a:rPr>
              <a:t>K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closed </a:t>
            </a:r>
            <a:r>
              <a:rPr sz="1400" spc="-15" dirty="0">
                <a:latin typeface="Times New Roman"/>
                <a:cs typeface="Times New Roman"/>
              </a:rPr>
              <a:t>loop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Fig. </a:t>
            </a:r>
            <a:r>
              <a:rPr sz="1400" dirty="0">
                <a:latin typeface="Times New Roman"/>
                <a:cs typeface="Times New Roman"/>
              </a:rPr>
              <a:t>4.4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remain </a:t>
            </a:r>
            <a:r>
              <a:rPr sz="1400" spc="-5" dirty="0">
                <a:latin typeface="Times New Roman"/>
                <a:cs typeface="Times New Roman"/>
              </a:rPr>
              <a:t>stable. </a:t>
            </a:r>
            <a:r>
              <a:rPr sz="1400" spc="-15" dirty="0">
                <a:latin typeface="Times New Roman"/>
                <a:cs typeface="Times New Roman"/>
              </a:rPr>
              <a:t>Find </a:t>
            </a:r>
            <a:r>
              <a:rPr sz="1400" spc="-10" dirty="0">
                <a:latin typeface="Times New Roman"/>
                <a:cs typeface="Times New Roman"/>
              </a:rPr>
              <a:t>the  </a:t>
            </a:r>
            <a:r>
              <a:rPr sz="1400" spc="-5" dirty="0">
                <a:latin typeface="Times New Roman"/>
                <a:cs typeface="Times New Roman"/>
              </a:rPr>
              <a:t>frequency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sustained oscillations under limiting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conditions.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70237" y="1329966"/>
            <a:ext cx="3405254" cy="1279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7048" y="2612770"/>
            <a:ext cx="3704613" cy="1546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491" y="4337279"/>
            <a:ext cx="3782036" cy="746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6610" y="5279756"/>
            <a:ext cx="5038725" cy="3256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66</a:t>
            </a:fld>
            <a:endParaRPr spc="30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1859406"/>
            <a:ext cx="6665595" cy="50545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225"/>
              </a:spcBef>
            </a:pPr>
            <a:r>
              <a:rPr sz="1600" spc="-15" dirty="0">
                <a:latin typeface="Times New Roman"/>
                <a:cs typeface="Times New Roman"/>
              </a:rPr>
              <a:t>If </a:t>
            </a:r>
            <a:r>
              <a:rPr sz="1600" dirty="0">
                <a:latin typeface="Times New Roman"/>
                <a:cs typeface="Times New Roman"/>
              </a:rPr>
              <a:t>condition </a:t>
            </a:r>
            <a:r>
              <a:rPr sz="1600" spc="-10" dirty="0">
                <a:latin typeface="Times New Roman"/>
                <a:cs typeface="Times New Roman"/>
              </a:rPr>
              <a:t>(iii)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satisfied condition </a:t>
            </a:r>
            <a:r>
              <a:rPr sz="1600" dirty="0">
                <a:latin typeface="Times New Roman"/>
                <a:cs typeface="Times New Roman"/>
              </a:rPr>
              <a:t>(i) </a:t>
            </a:r>
            <a:r>
              <a:rPr sz="1600" spc="5" dirty="0">
                <a:latin typeface="Times New Roman"/>
                <a:cs typeface="Times New Roman"/>
              </a:rPr>
              <a:t>is </a:t>
            </a:r>
            <a:r>
              <a:rPr sz="1600" spc="-5" dirty="0">
                <a:latin typeface="Times New Roman"/>
                <a:cs typeface="Times New Roman"/>
              </a:rPr>
              <a:t>automatically </a:t>
            </a:r>
            <a:r>
              <a:rPr sz="1600" dirty="0">
                <a:latin typeface="Times New Roman"/>
                <a:cs typeface="Times New Roman"/>
              </a:rPr>
              <a:t>satisfied. </a:t>
            </a:r>
            <a:r>
              <a:rPr sz="1600" spc="-20" dirty="0">
                <a:latin typeface="Times New Roman"/>
                <a:cs typeface="Times New Roman"/>
              </a:rPr>
              <a:t>Let </a:t>
            </a:r>
            <a:r>
              <a:rPr sz="1600" spc="5" dirty="0">
                <a:latin typeface="Times New Roman"/>
                <a:cs typeface="Times New Roman"/>
              </a:rPr>
              <a:t>us </a:t>
            </a:r>
            <a:r>
              <a:rPr sz="1600" spc="-5" dirty="0">
                <a:latin typeface="Times New Roman"/>
                <a:cs typeface="Times New Roman"/>
              </a:rPr>
              <a:t>find </a:t>
            </a:r>
            <a:r>
              <a:rPr sz="1600" spc="-10" dirty="0">
                <a:latin typeface="Times New Roman"/>
                <a:cs typeface="Times New Roman"/>
              </a:rPr>
              <a:t>out  for </a:t>
            </a:r>
            <a:r>
              <a:rPr sz="1600" spc="-5" dirty="0">
                <a:latin typeface="Times New Roman"/>
                <a:cs typeface="Times New Roman"/>
              </a:rPr>
              <a:t>what </a:t>
            </a:r>
            <a:r>
              <a:rPr sz="1600" spc="-10" dirty="0">
                <a:latin typeface="Times New Roman"/>
                <a:cs typeface="Times New Roman"/>
              </a:rPr>
              <a:t>values </a:t>
            </a:r>
            <a:r>
              <a:rPr sz="1600" spc="-5" dirty="0">
                <a:latin typeface="Times New Roman"/>
                <a:cs typeface="Times New Roman"/>
              </a:rPr>
              <a:t>of </a:t>
            </a:r>
            <a:r>
              <a:rPr sz="1600" spc="-15" dirty="0">
                <a:latin typeface="Times New Roman"/>
                <a:cs typeface="Times New Roman"/>
              </a:rPr>
              <a:t>K, </a:t>
            </a:r>
            <a:r>
              <a:rPr sz="1600" spc="-5" dirty="0">
                <a:latin typeface="Times New Roman"/>
                <a:cs typeface="Times New Roman"/>
              </a:rPr>
              <a:t>condition (ii) </a:t>
            </a:r>
            <a:r>
              <a:rPr sz="1600" spc="-15" dirty="0">
                <a:latin typeface="Times New Roman"/>
                <a:cs typeface="Times New Roman"/>
              </a:rPr>
              <a:t>will </a:t>
            </a:r>
            <a:r>
              <a:rPr sz="1600" spc="5" dirty="0">
                <a:latin typeface="Times New Roman"/>
                <a:cs typeface="Times New Roman"/>
              </a:rPr>
              <a:t>be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satisfied.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1700" y="3304412"/>
            <a:ext cx="6553834" cy="66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300"/>
              </a:lnSpc>
              <a:spcBef>
                <a:spcPts val="100"/>
              </a:spcBef>
            </a:pPr>
            <a:r>
              <a:rPr sz="1000" dirty="0">
                <a:latin typeface="Times New Roman"/>
                <a:cs typeface="Times New Roman"/>
              </a:rPr>
              <a:t>Since </a:t>
            </a:r>
            <a:r>
              <a:rPr sz="1000" spc="5" dirty="0">
                <a:latin typeface="Times New Roman"/>
                <a:cs typeface="Times New Roman"/>
              </a:rPr>
              <a:t>K </a:t>
            </a:r>
            <a:r>
              <a:rPr sz="1000" dirty="0">
                <a:latin typeface="Times New Roman"/>
                <a:cs typeface="Times New Roman"/>
              </a:rPr>
              <a:t>&gt; 0, the </a:t>
            </a:r>
            <a:r>
              <a:rPr sz="1000" spc="-10" dirty="0">
                <a:latin typeface="Times New Roman"/>
                <a:cs typeface="Times New Roman"/>
              </a:rPr>
              <a:t>above </a:t>
            </a:r>
            <a:r>
              <a:rPr sz="1000" spc="-5" dirty="0">
                <a:latin typeface="Times New Roman"/>
                <a:cs typeface="Times New Roman"/>
              </a:rPr>
              <a:t>condition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spc="-5" dirty="0">
                <a:latin typeface="Times New Roman"/>
                <a:cs typeface="Times New Roman"/>
              </a:rPr>
              <a:t>satisfied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spc="5" dirty="0">
                <a:latin typeface="Times New Roman"/>
                <a:cs typeface="Times New Roman"/>
              </a:rPr>
              <a:t>K </a:t>
            </a:r>
            <a:r>
              <a:rPr sz="1050" dirty="0">
                <a:latin typeface="Arial"/>
                <a:cs typeface="Arial"/>
              </a:rPr>
              <a:t>&lt; </a:t>
            </a:r>
            <a:r>
              <a:rPr sz="1000" dirty="0">
                <a:latin typeface="Times New Roman"/>
                <a:cs typeface="Times New Roman"/>
              </a:rPr>
              <a:t>8.697. Thus the range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values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i="1" spc="5" dirty="0">
                <a:latin typeface="Arial"/>
                <a:cs typeface="Arial"/>
              </a:rPr>
              <a:t>K </a:t>
            </a:r>
            <a:r>
              <a:rPr sz="1000" spc="-10" dirty="0">
                <a:latin typeface="Times New Roman"/>
                <a:cs typeface="Times New Roman"/>
              </a:rPr>
              <a:t>for </a:t>
            </a:r>
            <a:r>
              <a:rPr sz="1000" spc="-5" dirty="0">
                <a:latin typeface="Times New Roman"/>
                <a:cs typeface="Times New Roman"/>
              </a:rPr>
              <a:t>stability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0 </a:t>
            </a:r>
            <a:r>
              <a:rPr sz="1100" dirty="0">
                <a:latin typeface="Times New Roman"/>
                <a:cs typeface="Times New Roman"/>
              </a:rPr>
              <a:t>&lt; </a:t>
            </a:r>
            <a:r>
              <a:rPr sz="1000" spc="5" dirty="0">
                <a:latin typeface="Times New Roman"/>
                <a:cs typeface="Times New Roman"/>
              </a:rPr>
              <a:t>K </a:t>
            </a:r>
            <a:r>
              <a:rPr sz="1100" dirty="0">
                <a:latin typeface="Times New Roman"/>
                <a:cs typeface="Times New Roman"/>
              </a:rPr>
              <a:t>&lt;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8.697.</a:t>
            </a:r>
            <a:endParaRPr sz="1000">
              <a:latin typeface="Times New Roman"/>
              <a:cs typeface="Times New Roman"/>
            </a:endParaRPr>
          </a:p>
          <a:p>
            <a:pPr marL="38100" marR="30480">
              <a:lnSpc>
                <a:spcPct val="95500"/>
              </a:lnSpc>
              <a:spcBef>
                <a:spcPts val="35"/>
              </a:spcBef>
            </a:pPr>
            <a:r>
              <a:rPr sz="1000" spc="-5" dirty="0">
                <a:latin typeface="Times New Roman"/>
                <a:cs typeface="Times New Roman"/>
              </a:rPr>
              <a:t>IfK&gt; </a:t>
            </a:r>
            <a:r>
              <a:rPr sz="1000" dirty="0">
                <a:latin typeface="Times New Roman"/>
                <a:cs typeface="Times New Roman"/>
              </a:rPr>
              <a:t>8.697 the entry </a:t>
            </a:r>
            <a:r>
              <a:rPr sz="1000" spc="5" dirty="0">
                <a:latin typeface="Times New Roman"/>
                <a:cs typeface="Times New Roman"/>
              </a:rPr>
              <a:t>in </a:t>
            </a:r>
            <a:r>
              <a:rPr sz="750" i="1" dirty="0">
                <a:latin typeface="Arial"/>
                <a:cs typeface="Arial"/>
              </a:rPr>
              <a:t>sl </a:t>
            </a:r>
            <a:r>
              <a:rPr sz="1000" dirty="0">
                <a:latin typeface="Times New Roman"/>
                <a:cs typeface="Times New Roman"/>
              </a:rPr>
              <a:t>row </a:t>
            </a:r>
            <a:r>
              <a:rPr sz="1000" spc="-5" dirty="0">
                <a:latin typeface="Times New Roman"/>
                <a:cs typeface="Times New Roman"/>
              </a:rPr>
              <a:t>will </a:t>
            </a:r>
            <a:r>
              <a:rPr sz="1000" spc="-10" dirty="0">
                <a:latin typeface="Times New Roman"/>
                <a:cs typeface="Times New Roman"/>
              </a:rPr>
              <a:t>be </a:t>
            </a:r>
            <a:r>
              <a:rPr sz="1000" spc="-5" dirty="0">
                <a:latin typeface="Times New Roman"/>
                <a:cs typeface="Times New Roman"/>
              </a:rPr>
              <a:t>negative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hence </a:t>
            </a:r>
            <a:r>
              <a:rPr sz="1000" spc="-10" dirty="0">
                <a:latin typeface="Times New Roman"/>
                <a:cs typeface="Times New Roman"/>
              </a:rPr>
              <a:t>these </a:t>
            </a:r>
            <a:r>
              <a:rPr sz="1000" spc="-5" dirty="0">
                <a:latin typeface="Times New Roman"/>
                <a:cs typeface="Times New Roman"/>
              </a:rPr>
              <a:t>will </a:t>
            </a:r>
            <a:r>
              <a:rPr sz="1000" spc="-10" dirty="0">
                <a:latin typeface="Times New Roman"/>
                <a:cs typeface="Times New Roman"/>
              </a:rPr>
              <a:t>be </a:t>
            </a:r>
            <a:r>
              <a:rPr sz="1000" dirty="0">
                <a:latin typeface="Times New Roman"/>
                <a:cs typeface="Times New Roman"/>
              </a:rPr>
              <a:t>two </a:t>
            </a:r>
            <a:r>
              <a:rPr sz="1000" spc="-5" dirty="0">
                <a:latin typeface="Times New Roman"/>
                <a:cs typeface="Times New Roman"/>
              </a:rPr>
              <a:t>roots </a:t>
            </a:r>
            <a:r>
              <a:rPr sz="1000" spc="-10" dirty="0">
                <a:latin typeface="Times New Roman"/>
                <a:cs typeface="Times New Roman"/>
              </a:rPr>
              <a:t>in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5" dirty="0">
                <a:latin typeface="Times New Roman"/>
                <a:cs typeface="Times New Roman"/>
              </a:rPr>
              <a:t>RHS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s-plane.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spc="-5" dirty="0">
                <a:latin typeface="Times New Roman"/>
                <a:cs typeface="Times New Roman"/>
              </a:rPr>
              <a:t>will </a:t>
            </a:r>
            <a:r>
              <a:rPr sz="1000" spc="-10" dirty="0">
                <a:latin typeface="Times New Roman"/>
                <a:cs typeface="Times New Roman"/>
              </a:rPr>
              <a:t>be  </a:t>
            </a:r>
            <a:r>
              <a:rPr sz="1000" spc="-5" dirty="0">
                <a:latin typeface="Times New Roman"/>
                <a:cs typeface="Times New Roman"/>
              </a:rPr>
              <a:t>unstable. </a:t>
            </a:r>
            <a:r>
              <a:rPr sz="1000" dirty="0">
                <a:latin typeface="Times New Roman"/>
                <a:cs typeface="Times New Roman"/>
              </a:rPr>
              <a:t>If </a:t>
            </a:r>
            <a:r>
              <a:rPr sz="1000" spc="5" dirty="0">
                <a:latin typeface="Times New Roman"/>
                <a:cs typeface="Times New Roman"/>
              </a:rPr>
              <a:t>K </a:t>
            </a:r>
            <a:r>
              <a:rPr sz="1000" dirty="0">
                <a:latin typeface="Times New Roman"/>
                <a:cs typeface="Times New Roman"/>
              </a:rPr>
              <a:t>&lt; 8.697 the </a:t>
            </a:r>
            <a:r>
              <a:rPr sz="1200" i="1" spc="-5" dirty="0">
                <a:latin typeface="Arial"/>
                <a:cs typeface="Arial"/>
              </a:rPr>
              <a:t>s</a:t>
            </a:r>
            <a:r>
              <a:rPr sz="1200" i="1" spc="-7" baseline="38194" dirty="0">
                <a:latin typeface="Arial"/>
                <a:cs typeface="Arial"/>
              </a:rPr>
              <a:t>1 </a:t>
            </a:r>
            <a:r>
              <a:rPr sz="1000" dirty="0">
                <a:latin typeface="Times New Roman"/>
                <a:cs typeface="Times New Roman"/>
              </a:rPr>
              <a:t>row entry </a:t>
            </a:r>
            <a:r>
              <a:rPr sz="1000" spc="-5" dirty="0">
                <a:latin typeface="Times New Roman"/>
                <a:cs typeface="Times New Roman"/>
              </a:rPr>
              <a:t>will </a:t>
            </a:r>
            <a:r>
              <a:rPr sz="1000" spc="-10" dirty="0">
                <a:latin typeface="Times New Roman"/>
                <a:cs typeface="Times New Roman"/>
              </a:rPr>
              <a:t>be </a:t>
            </a:r>
            <a:r>
              <a:rPr sz="1000" spc="-5" dirty="0">
                <a:latin typeface="Times New Roman"/>
                <a:cs typeface="Times New Roman"/>
              </a:rPr>
              <a:t>positive </a:t>
            </a:r>
            <a:r>
              <a:rPr sz="1000" spc="10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hence the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spc="-5" dirty="0">
                <a:latin typeface="Times New Roman"/>
                <a:cs typeface="Times New Roman"/>
              </a:rPr>
              <a:t>will </a:t>
            </a:r>
            <a:r>
              <a:rPr sz="1000" spc="-10" dirty="0">
                <a:latin typeface="Times New Roman"/>
                <a:cs typeface="Times New Roman"/>
              </a:rPr>
              <a:t>be </a:t>
            </a:r>
            <a:r>
              <a:rPr sz="1000" spc="-5" dirty="0">
                <a:latin typeface="Times New Roman"/>
                <a:cs typeface="Times New Roman"/>
              </a:rPr>
              <a:t>stable. </a:t>
            </a:r>
            <a:r>
              <a:rPr sz="1000" dirty="0">
                <a:latin typeface="Times New Roman"/>
                <a:cs typeface="Times New Roman"/>
              </a:rPr>
              <a:t>If </a:t>
            </a:r>
            <a:r>
              <a:rPr sz="1000" spc="5" dirty="0">
                <a:latin typeface="Times New Roman"/>
                <a:cs typeface="Times New Roman"/>
              </a:rPr>
              <a:t>K </a:t>
            </a:r>
            <a:r>
              <a:rPr sz="850" spc="-10" dirty="0">
                <a:latin typeface="Arial"/>
                <a:cs typeface="Arial"/>
              </a:rPr>
              <a:t>= </a:t>
            </a:r>
            <a:r>
              <a:rPr sz="1000" spc="-5" dirty="0">
                <a:latin typeface="Times New Roman"/>
                <a:cs typeface="Times New Roman"/>
              </a:rPr>
              <a:t>8.697, </a:t>
            </a:r>
            <a:r>
              <a:rPr sz="1000" dirty="0">
                <a:latin typeface="Times New Roman"/>
                <a:cs typeface="Times New Roman"/>
              </a:rPr>
              <a:t>this entry </a:t>
            </a:r>
            <a:r>
              <a:rPr sz="1000" spc="-5" dirty="0">
                <a:latin typeface="Times New Roman"/>
                <a:cs typeface="Times New Roman"/>
              </a:rPr>
              <a:t>will </a:t>
            </a:r>
            <a:r>
              <a:rPr sz="1000" spc="-10" dirty="0">
                <a:latin typeface="Times New Roman"/>
                <a:cs typeface="Times New Roman"/>
              </a:rPr>
              <a:t>be </a:t>
            </a:r>
            <a:r>
              <a:rPr sz="1000" spc="-5" dirty="0">
                <a:latin typeface="Times New Roman"/>
                <a:cs typeface="Times New Roman"/>
              </a:rPr>
              <a:t>zero 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spc="-10" dirty="0">
                <a:latin typeface="Times New Roman"/>
                <a:cs typeface="Times New Roman"/>
              </a:rPr>
              <a:t>since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only </a:t>
            </a:r>
            <a:r>
              <a:rPr sz="1000" dirty="0">
                <a:latin typeface="Times New Roman"/>
                <a:cs typeface="Times New Roman"/>
              </a:rPr>
              <a:t>entry </a:t>
            </a:r>
            <a:r>
              <a:rPr sz="1000" spc="5" dirty="0">
                <a:latin typeface="Times New Roman"/>
                <a:cs typeface="Times New Roman"/>
              </a:rPr>
              <a:t>in </a:t>
            </a:r>
            <a:r>
              <a:rPr sz="1000" spc="-5" dirty="0">
                <a:latin typeface="Times New Roman"/>
                <a:cs typeface="Times New Roman"/>
              </a:rPr>
              <a:t>this </a:t>
            </a:r>
            <a:r>
              <a:rPr sz="1000" dirty="0">
                <a:latin typeface="Times New Roman"/>
                <a:cs typeface="Times New Roman"/>
              </a:rPr>
              <a:t>row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spc="-5" dirty="0">
                <a:latin typeface="Times New Roman"/>
                <a:cs typeface="Times New Roman"/>
              </a:rPr>
              <a:t>zero, </a:t>
            </a:r>
            <a:r>
              <a:rPr sz="1000" dirty="0">
                <a:latin typeface="Times New Roman"/>
                <a:cs typeface="Times New Roman"/>
              </a:rPr>
              <a:t>it </a:t>
            </a:r>
            <a:r>
              <a:rPr sz="1000" spc="-5" dirty="0">
                <a:latin typeface="Times New Roman"/>
                <a:cs typeface="Times New Roman"/>
              </a:rPr>
              <a:t>indicates roots </a:t>
            </a:r>
            <a:r>
              <a:rPr sz="1000" spc="-10" dirty="0">
                <a:latin typeface="Times New Roman"/>
                <a:cs typeface="Times New Roman"/>
              </a:rPr>
              <a:t>on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imaginary </a:t>
            </a:r>
            <a:r>
              <a:rPr sz="1000" dirty="0">
                <a:latin typeface="Times New Roman"/>
                <a:cs typeface="Times New Roman"/>
              </a:rPr>
              <a:t>axis. </a:t>
            </a:r>
            <a:r>
              <a:rPr sz="800" i="1" dirty="0">
                <a:latin typeface="Arial"/>
                <a:cs typeface="Arial"/>
              </a:rPr>
              <a:t>s</a:t>
            </a:r>
            <a:r>
              <a:rPr sz="750" i="1" baseline="44444" dirty="0">
                <a:latin typeface="Arial"/>
                <a:cs typeface="Arial"/>
              </a:rPr>
              <a:t>2 </a:t>
            </a:r>
            <a:r>
              <a:rPr sz="1000" dirty="0">
                <a:latin typeface="Times New Roman"/>
                <a:cs typeface="Times New Roman"/>
              </a:rPr>
              <a:t>row </a:t>
            </a:r>
            <a:r>
              <a:rPr sz="1000" spc="-5" dirty="0">
                <a:latin typeface="Times New Roman"/>
                <a:cs typeface="Times New Roman"/>
              </a:rPr>
              <a:t>will give these</a:t>
            </a:r>
            <a:r>
              <a:rPr sz="1000" spc="-11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roots.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000" y="4783073"/>
            <a:ext cx="6386195" cy="76771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50800" marR="17780">
              <a:lnSpc>
                <a:spcPts val="1130"/>
              </a:lnSpc>
              <a:spcBef>
                <a:spcPts val="250"/>
              </a:spcBef>
            </a:pP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roots </a:t>
            </a:r>
            <a:r>
              <a:rPr sz="1000" dirty="0">
                <a:latin typeface="Times New Roman"/>
                <a:cs typeface="Times New Roman"/>
              </a:rPr>
              <a:t>of this </a:t>
            </a:r>
            <a:r>
              <a:rPr sz="1000" spc="-5" dirty="0">
                <a:latin typeface="Times New Roman"/>
                <a:cs typeface="Times New Roman"/>
              </a:rPr>
              <a:t>polynomial </a:t>
            </a:r>
            <a:r>
              <a:rPr sz="1000" dirty="0">
                <a:latin typeface="Times New Roman"/>
                <a:cs typeface="Times New Roman"/>
              </a:rPr>
              <a:t>are </a:t>
            </a:r>
            <a:r>
              <a:rPr sz="1050" spc="-5" dirty="0">
                <a:latin typeface="Arial"/>
                <a:cs typeface="Arial"/>
              </a:rPr>
              <a:t>±j </a:t>
            </a:r>
            <a:r>
              <a:rPr sz="1000" spc="-5" dirty="0">
                <a:latin typeface="Times New Roman"/>
                <a:cs typeface="Times New Roman"/>
              </a:rPr>
              <a:t>0.7869. IfK </a:t>
            </a:r>
            <a:r>
              <a:rPr sz="800" spc="-5" dirty="0">
                <a:latin typeface="Arial"/>
                <a:cs typeface="Arial"/>
              </a:rPr>
              <a:t>= </a:t>
            </a:r>
            <a:r>
              <a:rPr sz="1000" dirty="0">
                <a:latin typeface="Times New Roman"/>
                <a:cs typeface="Times New Roman"/>
              </a:rPr>
              <a:t>8.697, the </a:t>
            </a:r>
            <a:r>
              <a:rPr sz="1000" spc="-10" dirty="0">
                <a:latin typeface="Times New Roman"/>
                <a:cs typeface="Times New Roman"/>
              </a:rPr>
              <a:t>closed </a:t>
            </a:r>
            <a:r>
              <a:rPr sz="1000" spc="-5" dirty="0">
                <a:latin typeface="Times New Roman"/>
                <a:cs typeface="Times New Roman"/>
              </a:rPr>
              <a:t>loop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spc="-5" dirty="0">
                <a:latin typeface="Times New Roman"/>
                <a:cs typeface="Times New Roman"/>
              </a:rPr>
              <a:t>will </a:t>
            </a:r>
            <a:r>
              <a:rPr sz="1000" dirty="0">
                <a:latin typeface="Times New Roman"/>
                <a:cs typeface="Times New Roman"/>
              </a:rPr>
              <a:t>have a </a:t>
            </a:r>
            <a:r>
              <a:rPr sz="1000" spc="-10" dirty="0">
                <a:latin typeface="Times New Roman"/>
                <a:cs typeface="Times New Roman"/>
              </a:rPr>
              <a:t>pair of </a:t>
            </a:r>
            <a:r>
              <a:rPr sz="1000" spc="-5" dirty="0">
                <a:latin typeface="Times New Roman"/>
                <a:cs typeface="Times New Roman"/>
              </a:rPr>
              <a:t>roots </a:t>
            </a:r>
            <a:r>
              <a:rPr sz="1000" spc="5" dirty="0">
                <a:latin typeface="Times New Roman"/>
                <a:cs typeface="Times New Roman"/>
              </a:rPr>
              <a:t>at </a:t>
            </a:r>
            <a:r>
              <a:rPr sz="1050" spc="-15" dirty="0">
                <a:latin typeface="Arial"/>
                <a:cs typeface="Arial"/>
              </a:rPr>
              <a:t>±j </a:t>
            </a:r>
            <a:r>
              <a:rPr sz="1000" dirty="0">
                <a:latin typeface="Times New Roman"/>
                <a:cs typeface="Times New Roman"/>
              </a:rPr>
              <a:t>0.7869 </a:t>
            </a:r>
            <a:r>
              <a:rPr sz="1000" spc="5" dirty="0">
                <a:latin typeface="Times New Roman"/>
                <a:cs typeface="Times New Roman"/>
              </a:rPr>
              <a:t>and </a:t>
            </a:r>
            <a:r>
              <a:rPr sz="1000" dirty="0">
                <a:latin typeface="Times New Roman"/>
                <a:cs typeface="Times New Roman"/>
              </a:rPr>
              <a:t>the  response </a:t>
            </a:r>
            <a:r>
              <a:rPr sz="1000" spc="-5" dirty="0">
                <a:latin typeface="Times New Roman"/>
                <a:cs typeface="Times New Roman"/>
              </a:rPr>
              <a:t>will exhibit subtained oscillations </a:t>
            </a:r>
            <a:r>
              <a:rPr sz="1000" spc="-10" dirty="0">
                <a:latin typeface="Times New Roman"/>
                <a:cs typeface="Times New Roman"/>
              </a:rPr>
              <a:t>with </a:t>
            </a:r>
            <a:r>
              <a:rPr sz="1000" dirty="0">
                <a:latin typeface="Times New Roman"/>
                <a:cs typeface="Times New Roman"/>
              </a:rPr>
              <a:t>a </a:t>
            </a:r>
            <a:r>
              <a:rPr sz="1000" spc="-5" dirty="0">
                <a:latin typeface="Times New Roman"/>
                <a:cs typeface="Times New Roman"/>
              </a:rPr>
              <a:t>frequency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0.7869</a:t>
            </a:r>
            <a:r>
              <a:rPr sz="1000" spc="-20" dirty="0">
                <a:latin typeface="Times New Roman"/>
                <a:cs typeface="Times New Roman"/>
              </a:rPr>
              <a:t> </a:t>
            </a:r>
            <a:r>
              <a:rPr sz="1000" spc="-5" dirty="0">
                <a:latin typeface="Times New Roman"/>
                <a:cs typeface="Times New Roman"/>
              </a:rPr>
              <a:t>rad/sec.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50800">
              <a:lnSpc>
                <a:spcPts val="1175"/>
              </a:lnSpc>
            </a:pPr>
            <a:r>
              <a:rPr sz="1000" dirty="0">
                <a:latin typeface="Times New Roman"/>
                <a:cs typeface="Times New Roman"/>
              </a:rPr>
              <a:t>Examine the </a:t>
            </a:r>
            <a:r>
              <a:rPr sz="1000" spc="-5" dirty="0">
                <a:latin typeface="Times New Roman"/>
                <a:cs typeface="Times New Roman"/>
              </a:rPr>
              <a:t>stability </a:t>
            </a:r>
            <a:r>
              <a:rPr sz="1000" dirty="0">
                <a:latin typeface="Times New Roman"/>
                <a:cs typeface="Times New Roman"/>
              </a:rPr>
              <a:t>of </a:t>
            </a:r>
            <a:r>
              <a:rPr sz="1000" spc="1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characteristic </a:t>
            </a:r>
            <a:r>
              <a:rPr sz="1000" dirty="0">
                <a:latin typeface="Times New Roman"/>
                <a:cs typeface="Times New Roman"/>
              </a:rPr>
              <a:t>polynomial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spc="5" dirty="0">
                <a:latin typeface="Times New Roman"/>
                <a:cs typeface="Times New Roman"/>
              </a:rPr>
              <a:t>K </a:t>
            </a:r>
            <a:r>
              <a:rPr sz="1000" dirty="0">
                <a:latin typeface="Times New Roman"/>
                <a:cs typeface="Times New Roman"/>
              </a:rPr>
              <a:t>ranging </a:t>
            </a:r>
            <a:r>
              <a:rPr sz="1000" spc="-5" dirty="0">
                <a:latin typeface="Times New Roman"/>
                <a:cs typeface="Times New Roman"/>
              </a:rPr>
              <a:t>from </a:t>
            </a:r>
            <a:r>
              <a:rPr sz="1000" dirty="0">
                <a:latin typeface="Times New Roman"/>
                <a:cs typeface="Times New Roman"/>
              </a:rPr>
              <a:t>0 </a:t>
            </a:r>
            <a:r>
              <a:rPr sz="1000" spc="5" dirty="0">
                <a:latin typeface="Times New Roman"/>
                <a:cs typeface="Times New Roman"/>
              </a:rPr>
              <a:t>to</a:t>
            </a:r>
            <a:r>
              <a:rPr sz="1000" spc="-80" dirty="0">
                <a:latin typeface="Times New Roman"/>
                <a:cs typeface="Times New Roman"/>
              </a:rPr>
              <a:t> </a:t>
            </a:r>
            <a:r>
              <a:rPr sz="700" spc="-20" dirty="0">
                <a:latin typeface="Times New Roman"/>
                <a:cs typeface="Times New Roman"/>
              </a:rPr>
              <a:t>00.</a:t>
            </a:r>
            <a:endParaRPr sz="700">
              <a:latin typeface="Times New Roman"/>
              <a:cs typeface="Times New Roman"/>
            </a:endParaRPr>
          </a:p>
          <a:p>
            <a:pPr marL="50800">
              <a:lnSpc>
                <a:spcPts val="1175"/>
              </a:lnSpc>
            </a:pPr>
            <a:r>
              <a:rPr sz="1000" spc="-5" dirty="0">
                <a:latin typeface="Times New Roman"/>
                <a:cs typeface="Times New Roman"/>
              </a:rPr>
              <a:t>D(s) </a:t>
            </a:r>
            <a:r>
              <a:rPr sz="800" spc="-5" dirty="0">
                <a:latin typeface="Arial"/>
                <a:cs typeface="Arial"/>
              </a:rPr>
              <a:t>= </a:t>
            </a:r>
            <a:r>
              <a:rPr sz="1000" spc="-5" dirty="0">
                <a:latin typeface="Times New Roman"/>
                <a:cs typeface="Times New Roman"/>
              </a:rPr>
              <a:t>s</a:t>
            </a:r>
            <a:r>
              <a:rPr sz="975" spc="-7" baseline="38461" dirty="0">
                <a:latin typeface="Times New Roman"/>
                <a:cs typeface="Times New Roman"/>
              </a:rPr>
              <a:t>4 </a:t>
            </a:r>
            <a:r>
              <a:rPr sz="1000" dirty="0">
                <a:latin typeface="Times New Roman"/>
                <a:cs typeface="Times New Roman"/>
              </a:rPr>
              <a:t>+ 20 </a:t>
            </a:r>
            <a:r>
              <a:rPr sz="1000" spc="-5" dirty="0">
                <a:latin typeface="Times New Roman"/>
                <a:cs typeface="Times New Roman"/>
              </a:rPr>
              <a:t>Ks</a:t>
            </a:r>
            <a:r>
              <a:rPr sz="975" spc="-7" baseline="38461" dirty="0">
                <a:latin typeface="Times New Roman"/>
                <a:cs typeface="Times New Roman"/>
              </a:rPr>
              <a:t>3 </a:t>
            </a:r>
            <a:r>
              <a:rPr sz="1000" dirty="0">
                <a:latin typeface="Times New Roman"/>
                <a:cs typeface="Times New Roman"/>
              </a:rPr>
              <a:t>+ </a:t>
            </a:r>
            <a:r>
              <a:rPr sz="1000" spc="-5" dirty="0">
                <a:latin typeface="Times New Roman"/>
                <a:cs typeface="Times New Roman"/>
              </a:rPr>
              <a:t>5s</a:t>
            </a:r>
            <a:r>
              <a:rPr sz="975" spc="-7" baseline="38461" dirty="0">
                <a:latin typeface="Times New Roman"/>
                <a:cs typeface="Times New Roman"/>
              </a:rPr>
              <a:t>2 </a:t>
            </a:r>
            <a:r>
              <a:rPr sz="1000" dirty="0">
                <a:latin typeface="Times New Roman"/>
                <a:cs typeface="Times New Roman"/>
              </a:rPr>
              <a:t>+ lOs +</a:t>
            </a:r>
            <a:r>
              <a:rPr sz="1000" spc="9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8964" y="594839"/>
            <a:ext cx="4239239" cy="125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4782" y="2446542"/>
            <a:ext cx="3460530" cy="851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8500" y="4055819"/>
            <a:ext cx="2906316" cy="706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001" y="5629992"/>
            <a:ext cx="3590317" cy="27417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67</a:t>
            </a:fld>
            <a:endParaRPr spc="30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103244"/>
            <a:ext cx="6617970" cy="2984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229485" algn="l">
              <a:lnSpc>
                <a:spcPts val="1150"/>
              </a:lnSpc>
              <a:spcBef>
                <a:spcPts val="185"/>
              </a:spcBef>
            </a:pPr>
            <a:r>
              <a:rPr sz="1000" dirty="0">
                <a:latin typeface="Times New Roman"/>
                <a:cs typeface="Times New Roman"/>
              </a:rPr>
              <a:t>This </a:t>
            </a:r>
            <a:r>
              <a:rPr sz="1000" spc="5" dirty="0">
                <a:latin typeface="Times New Roman"/>
                <a:cs typeface="Times New Roman"/>
              </a:rPr>
              <a:t>is </a:t>
            </a:r>
            <a:r>
              <a:rPr sz="1000" dirty="0">
                <a:latin typeface="Times New Roman"/>
                <a:cs typeface="Times New Roman"/>
              </a:rPr>
              <a:t>not </a:t>
            </a:r>
            <a:r>
              <a:rPr sz="1000" spc="-5" dirty="0">
                <a:latin typeface="Times New Roman"/>
                <a:cs typeface="Times New Roman"/>
              </a:rPr>
              <a:t>satisfied </a:t>
            </a:r>
            <a:r>
              <a:rPr sz="1000" spc="-15" dirty="0">
                <a:latin typeface="Times New Roman"/>
                <a:cs typeface="Times New Roman"/>
              </a:rPr>
              <a:t>for </a:t>
            </a:r>
            <a:r>
              <a:rPr sz="1000" spc="5" dirty="0">
                <a:latin typeface="Times New Roman"/>
                <a:cs typeface="Times New Roman"/>
              </a:rPr>
              <a:t>any real </a:t>
            </a:r>
            <a:r>
              <a:rPr sz="1000" dirty="0">
                <a:latin typeface="Times New Roman"/>
                <a:cs typeface="Times New Roman"/>
              </a:rPr>
              <a:t>value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5" dirty="0">
                <a:latin typeface="Times New Roman"/>
                <a:cs typeface="Times New Roman"/>
              </a:rPr>
              <a:t>K as </a:t>
            </a:r>
            <a:r>
              <a:rPr sz="1000" spc="-10" dirty="0">
                <a:latin typeface="Times New Roman"/>
                <a:cs typeface="Times New Roman"/>
              </a:rPr>
              <a:t>can be seen by </a:t>
            </a:r>
            <a:r>
              <a:rPr sz="1000" spc="-5" dirty="0">
                <a:latin typeface="Times New Roman"/>
                <a:cs typeface="Times New Roman"/>
              </a:rPr>
              <a:t>factoring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5" dirty="0">
                <a:latin typeface="Times New Roman"/>
                <a:cs typeface="Times New Roman"/>
              </a:rPr>
              <a:t>expression.  </a:t>
            </a:r>
            <a:r>
              <a:rPr sz="1000" dirty="0">
                <a:latin typeface="Times New Roman"/>
                <a:cs typeface="Times New Roman"/>
              </a:rPr>
              <a:t>Hence </a:t>
            </a:r>
            <a:r>
              <a:rPr sz="1000" spc="-10" dirty="0">
                <a:latin typeface="Times New Roman"/>
                <a:cs typeface="Times New Roman"/>
              </a:rPr>
              <a:t>for </a:t>
            </a:r>
            <a:r>
              <a:rPr sz="1000" spc="10" dirty="0">
                <a:latin typeface="Times New Roman"/>
                <a:cs typeface="Times New Roman"/>
              </a:rPr>
              <a:t>no </a:t>
            </a:r>
            <a:r>
              <a:rPr sz="1000" dirty="0">
                <a:latin typeface="Times New Roman"/>
                <a:cs typeface="Times New Roman"/>
              </a:rPr>
              <a:t>value </a:t>
            </a:r>
            <a:r>
              <a:rPr sz="1000" spc="-10" dirty="0">
                <a:latin typeface="Times New Roman"/>
                <a:cs typeface="Times New Roman"/>
              </a:rPr>
              <a:t>of </a:t>
            </a:r>
            <a:r>
              <a:rPr sz="1000" spc="-5" dirty="0">
                <a:latin typeface="Times New Roman"/>
                <a:cs typeface="Times New Roman"/>
              </a:rPr>
              <a:t>K, </a:t>
            </a:r>
            <a:r>
              <a:rPr sz="1000" dirty="0">
                <a:latin typeface="Times New Roman"/>
                <a:cs typeface="Times New Roman"/>
              </a:rPr>
              <a:t>the </a:t>
            </a:r>
            <a:r>
              <a:rPr sz="1000" spc="-10" dirty="0">
                <a:latin typeface="Times New Roman"/>
                <a:cs typeface="Times New Roman"/>
              </a:rPr>
              <a:t>system </a:t>
            </a:r>
            <a:r>
              <a:rPr sz="1000" spc="5" dirty="0">
                <a:latin typeface="Times New Roman"/>
                <a:cs typeface="Times New Roman"/>
              </a:rPr>
              <a:t>is</a:t>
            </a:r>
            <a:r>
              <a:rPr sz="1000" spc="10" dirty="0">
                <a:latin typeface="Times New Roman"/>
                <a:cs typeface="Times New Roman"/>
              </a:rPr>
              <a:t> </a:t>
            </a:r>
            <a:r>
              <a:rPr sz="1000" spc="-10" dirty="0">
                <a:latin typeface="Times New Roman"/>
                <a:cs typeface="Times New Roman"/>
              </a:rPr>
              <a:t>stable.</a:t>
            </a:r>
            <a:endParaRPr sz="1000" dirty="0">
              <a:latin typeface="Times New Roman"/>
              <a:cs typeface="Times New Roman"/>
            </a:endParaRPr>
          </a:p>
          <a:p>
            <a:pPr marL="12700" algn="l">
              <a:lnSpc>
                <a:spcPts val="1550"/>
              </a:lnSpc>
            </a:pPr>
            <a:r>
              <a:rPr sz="1400" spc="-5" dirty="0">
                <a:latin typeface="Times New Roman"/>
                <a:cs typeface="Times New Roman"/>
              </a:rPr>
              <a:t>Reviem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questions</a:t>
            </a:r>
            <a:endParaRPr sz="1400" dirty="0">
              <a:latin typeface="Times New Roman"/>
              <a:cs typeface="Times New Roman"/>
            </a:endParaRPr>
          </a:p>
          <a:p>
            <a:pPr marL="12700" marR="765175" algn="l">
              <a:lnSpc>
                <a:spcPts val="1610"/>
              </a:lnSpc>
              <a:spcBef>
                <a:spcPts val="75"/>
              </a:spcBef>
              <a:buSzPct val="92857"/>
              <a:buAutoNum type="arabicPlain"/>
              <a:tabLst>
                <a:tab pos="160655" algn="l"/>
              </a:tabLst>
            </a:pPr>
            <a:r>
              <a:rPr sz="1400" spc="-5" dirty="0">
                <a:latin typeface="Times New Roman"/>
                <a:cs typeface="Times New Roman"/>
              </a:rPr>
              <a:t>What </a:t>
            </a:r>
            <a:r>
              <a:rPr sz="1400" spc="-10" dirty="0">
                <a:latin typeface="Times New Roman"/>
                <a:cs typeface="Times New Roman"/>
              </a:rPr>
              <a:t>part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output response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responsible for </a:t>
            </a:r>
            <a:r>
              <a:rPr sz="1400" spc="-5" dirty="0">
                <a:latin typeface="Times New Roman"/>
                <a:cs typeface="Times New Roman"/>
              </a:rPr>
              <a:t>determining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stability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a  linear </a:t>
            </a:r>
            <a:r>
              <a:rPr sz="1400" spc="-10" dirty="0">
                <a:latin typeface="Times New Roman"/>
                <a:cs typeface="Times New Roman"/>
              </a:rPr>
              <a:t>system?</a:t>
            </a:r>
            <a:endParaRPr sz="1400" dirty="0">
              <a:latin typeface="Times New Roman"/>
              <a:cs typeface="Times New Roman"/>
            </a:endParaRPr>
          </a:p>
          <a:p>
            <a:pPr marL="160020" indent="-147955" algn="l">
              <a:lnSpc>
                <a:spcPts val="1530"/>
              </a:lnSpc>
              <a:buSzPct val="92857"/>
              <a:buAutoNum type="arabicPlain"/>
              <a:tabLst>
                <a:tab pos="160655" algn="l"/>
              </a:tabLst>
            </a:pPr>
            <a:r>
              <a:rPr sz="1400" spc="-5" dirty="0">
                <a:latin typeface="Times New Roman"/>
                <a:cs typeface="Times New Roman"/>
              </a:rPr>
              <a:t>What </a:t>
            </a:r>
            <a:r>
              <a:rPr sz="1400" spc="-10" dirty="0">
                <a:latin typeface="Times New Roman"/>
                <a:cs typeface="Times New Roman"/>
              </a:rPr>
              <a:t>happens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response </a:t>
            </a:r>
            <a:r>
              <a:rPr sz="1400" spc="-15" dirty="0">
                <a:latin typeface="Times New Roman"/>
                <a:cs typeface="Times New Roman"/>
              </a:rPr>
              <a:t>named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Question </a:t>
            </a:r>
            <a:r>
              <a:rPr sz="1400" spc="-5" dirty="0">
                <a:latin typeface="Times New Roman"/>
                <a:cs typeface="Times New Roman"/>
              </a:rPr>
              <a:t>1 </a:t>
            </a:r>
            <a:r>
              <a:rPr sz="1400" spc="-10" dirty="0">
                <a:latin typeface="Times New Roman"/>
                <a:cs typeface="Times New Roman"/>
              </a:rPr>
              <a:t>that </a:t>
            </a:r>
            <a:r>
              <a:rPr sz="1400" spc="-5" dirty="0">
                <a:latin typeface="Times New Roman"/>
                <a:cs typeface="Times New Roman"/>
              </a:rPr>
              <a:t>creates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instability?</a:t>
            </a:r>
            <a:endParaRPr sz="1400" dirty="0">
              <a:latin typeface="Times New Roman"/>
              <a:cs typeface="Times New Roman"/>
            </a:endParaRPr>
          </a:p>
          <a:p>
            <a:pPr marL="192405" indent="-180340" algn="l">
              <a:lnSpc>
                <a:spcPts val="1620"/>
              </a:lnSpc>
              <a:buClr>
                <a:srgbClr val="005F70"/>
              </a:buClr>
              <a:buAutoNum type="arabicPeriod" startAt="3"/>
              <a:tabLst>
                <a:tab pos="193040" algn="l"/>
              </a:tabLst>
            </a:pPr>
            <a:r>
              <a:rPr sz="1400" spc="-15" dirty="0">
                <a:latin typeface="Times New Roman"/>
                <a:cs typeface="Times New Roman"/>
              </a:rPr>
              <a:t>What </a:t>
            </a:r>
            <a:r>
              <a:rPr sz="1400" spc="-5" dirty="0">
                <a:latin typeface="Times New Roman"/>
                <a:cs typeface="Times New Roman"/>
              </a:rPr>
              <a:t>would happen to a physical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15" dirty="0">
                <a:latin typeface="Times New Roman"/>
                <a:cs typeface="Times New Roman"/>
              </a:rPr>
              <a:t>that </a:t>
            </a:r>
            <a:r>
              <a:rPr sz="1400" spc="-10" dirty="0">
                <a:latin typeface="Times New Roman"/>
                <a:cs typeface="Times New Roman"/>
              </a:rPr>
              <a:t>becomes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unstable?</a:t>
            </a:r>
            <a:endParaRPr sz="1400" dirty="0">
              <a:latin typeface="Times New Roman"/>
              <a:cs typeface="Times New Roman"/>
            </a:endParaRPr>
          </a:p>
          <a:p>
            <a:pPr marL="12700" marR="374650" algn="l">
              <a:lnSpc>
                <a:spcPts val="1610"/>
              </a:lnSpc>
              <a:spcBef>
                <a:spcPts val="90"/>
              </a:spcBef>
              <a:buClr>
                <a:srgbClr val="005F70"/>
              </a:buClr>
              <a:buAutoNum type="arabicPeriod" startAt="3"/>
              <a:tabLst>
                <a:tab pos="193040" algn="l"/>
              </a:tabLst>
            </a:pPr>
            <a:r>
              <a:rPr sz="1400" spc="-10" dirty="0">
                <a:latin typeface="Times New Roman"/>
                <a:cs typeface="Times New Roman"/>
              </a:rPr>
              <a:t>Why are marginally </a:t>
            </a:r>
            <a:r>
              <a:rPr sz="1400" spc="-5" dirty="0">
                <a:latin typeface="Times New Roman"/>
                <a:cs typeface="Times New Roman"/>
              </a:rPr>
              <a:t>stable systems considered </a:t>
            </a:r>
            <a:r>
              <a:rPr sz="1400" spc="-10" dirty="0">
                <a:latin typeface="Times New Roman"/>
                <a:cs typeface="Times New Roman"/>
              </a:rPr>
              <a:t>unstable </a:t>
            </a:r>
            <a:r>
              <a:rPr sz="1400" spc="-5" dirty="0">
                <a:latin typeface="Times New Roman"/>
                <a:cs typeface="Times New Roman"/>
              </a:rPr>
              <a:t>under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BIBO definition </a:t>
            </a:r>
            <a:r>
              <a:rPr sz="1400" spc="5" dirty="0">
                <a:latin typeface="Times New Roman"/>
                <a:cs typeface="Times New Roman"/>
              </a:rPr>
              <a:t>of  </a:t>
            </a:r>
            <a:r>
              <a:rPr sz="1400" spc="-5" dirty="0">
                <a:latin typeface="Times New Roman"/>
                <a:cs typeface="Times New Roman"/>
              </a:rPr>
              <a:t>stability?</a:t>
            </a:r>
            <a:endParaRPr sz="1400" dirty="0">
              <a:latin typeface="Times New Roman"/>
              <a:cs typeface="Times New Roman"/>
            </a:endParaRPr>
          </a:p>
          <a:p>
            <a:pPr marL="192405" indent="-180340" algn="l">
              <a:lnSpc>
                <a:spcPts val="1530"/>
              </a:lnSpc>
              <a:buClr>
                <a:srgbClr val="005F70"/>
              </a:buClr>
              <a:buAutoNum type="arabicPeriod" startAt="3"/>
              <a:tabLst>
                <a:tab pos="193040" algn="l"/>
              </a:tabLst>
            </a:pPr>
            <a:r>
              <a:rPr sz="1400" spc="-15" dirty="0">
                <a:latin typeface="Times New Roman"/>
                <a:cs typeface="Times New Roman"/>
              </a:rPr>
              <a:t>Where </a:t>
            </a:r>
            <a:r>
              <a:rPr sz="1400" spc="-5" dirty="0">
                <a:latin typeface="Times New Roman"/>
                <a:cs typeface="Times New Roman"/>
              </a:rPr>
              <a:t>do system </a:t>
            </a:r>
            <a:r>
              <a:rPr sz="1400" spc="-10" dirty="0">
                <a:latin typeface="Times New Roman"/>
                <a:cs typeface="Times New Roman"/>
              </a:rPr>
              <a:t>poles have </a:t>
            </a:r>
            <a:r>
              <a:rPr sz="1400" spc="-5" dirty="0">
                <a:latin typeface="Times New Roman"/>
                <a:cs typeface="Times New Roman"/>
              </a:rPr>
              <a:t>to be to </a:t>
            </a:r>
            <a:r>
              <a:rPr sz="1400" spc="-10" dirty="0">
                <a:latin typeface="Times New Roman"/>
                <a:cs typeface="Times New Roman"/>
              </a:rPr>
              <a:t>ensure </a:t>
            </a:r>
            <a:r>
              <a:rPr sz="1400" spc="-5" dirty="0">
                <a:latin typeface="Times New Roman"/>
                <a:cs typeface="Times New Roman"/>
              </a:rPr>
              <a:t>that a system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5" dirty="0">
                <a:latin typeface="Times New Roman"/>
                <a:cs typeface="Times New Roman"/>
              </a:rPr>
              <a:t>not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unstable?</a:t>
            </a:r>
            <a:endParaRPr sz="1400" dirty="0">
              <a:latin typeface="Times New Roman"/>
              <a:cs typeface="Times New Roman"/>
            </a:endParaRPr>
          </a:p>
          <a:p>
            <a:pPr marL="192405" indent="-180340" algn="l">
              <a:lnSpc>
                <a:spcPts val="1610"/>
              </a:lnSpc>
              <a:buClr>
                <a:srgbClr val="005F70"/>
              </a:buClr>
              <a:buAutoNum type="arabicPeriod" startAt="3"/>
              <a:tabLst>
                <a:tab pos="193040" algn="l"/>
              </a:tabLst>
            </a:pPr>
            <a:r>
              <a:rPr sz="1400" spc="-15" dirty="0">
                <a:latin typeface="Times New Roman"/>
                <a:cs typeface="Times New Roman"/>
              </a:rPr>
              <a:t>What </a:t>
            </a:r>
            <a:r>
              <a:rPr sz="1400" spc="-5" dirty="0">
                <a:latin typeface="Times New Roman"/>
                <a:cs typeface="Times New Roman"/>
              </a:rPr>
              <a:t>does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Routh-Hurwitz criterion </a:t>
            </a:r>
            <a:r>
              <a:rPr sz="1400" dirty="0">
                <a:latin typeface="Times New Roman"/>
                <a:cs typeface="Times New Roman"/>
              </a:rPr>
              <a:t>tell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us?</a:t>
            </a:r>
            <a:endParaRPr sz="1400" dirty="0">
              <a:latin typeface="Times New Roman"/>
              <a:cs typeface="Times New Roman"/>
            </a:endParaRPr>
          </a:p>
          <a:p>
            <a:pPr marL="12700" marR="5080" algn="l">
              <a:lnSpc>
                <a:spcPts val="1610"/>
              </a:lnSpc>
              <a:spcBef>
                <a:spcPts val="75"/>
              </a:spcBef>
              <a:buClr>
                <a:srgbClr val="005F70"/>
              </a:buClr>
              <a:buAutoNum type="arabicPeriod" startAt="3"/>
              <a:tabLst>
                <a:tab pos="193040" algn="l"/>
              </a:tabLst>
            </a:pPr>
            <a:r>
              <a:rPr sz="1400" spc="-10" dirty="0">
                <a:latin typeface="Times New Roman"/>
                <a:cs typeface="Times New Roman"/>
              </a:rPr>
              <a:t>Under </a:t>
            </a:r>
            <a:r>
              <a:rPr sz="1400" spc="-5" dirty="0">
                <a:latin typeface="Times New Roman"/>
                <a:cs typeface="Times New Roman"/>
              </a:rPr>
              <a:t>what conditions would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Routh-Hurwitz criterion </a:t>
            </a:r>
            <a:r>
              <a:rPr sz="1400" dirty="0">
                <a:latin typeface="Times New Roman"/>
                <a:cs typeface="Times New Roman"/>
              </a:rPr>
              <a:t>easily tell </a:t>
            </a:r>
            <a:r>
              <a:rPr sz="1400" spc="-20" dirty="0">
                <a:latin typeface="Times New Roman"/>
                <a:cs typeface="Times New Roman"/>
              </a:rPr>
              <a:t>us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actual </a:t>
            </a:r>
            <a:r>
              <a:rPr sz="1400" spc="-10" dirty="0">
                <a:latin typeface="Times New Roman"/>
                <a:cs typeface="Times New Roman"/>
              </a:rPr>
              <a:t>location 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30" dirty="0">
                <a:latin typeface="Times New Roman"/>
                <a:cs typeface="Times New Roman"/>
              </a:rPr>
              <a:t>system‟s </a:t>
            </a:r>
            <a:r>
              <a:rPr sz="1400" spc="-5" dirty="0">
                <a:latin typeface="Times New Roman"/>
                <a:cs typeface="Times New Roman"/>
              </a:rPr>
              <a:t>closed-loop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poles?</a:t>
            </a:r>
            <a:endParaRPr sz="1400" dirty="0">
              <a:latin typeface="Times New Roman"/>
              <a:cs typeface="Times New Roman"/>
            </a:endParaRPr>
          </a:p>
          <a:p>
            <a:pPr marL="192405" indent="-180340" algn="l">
              <a:lnSpc>
                <a:spcPts val="1530"/>
              </a:lnSpc>
              <a:buClr>
                <a:srgbClr val="005F70"/>
              </a:buClr>
              <a:buAutoNum type="arabicPeriod" startAt="3"/>
              <a:tabLst>
                <a:tab pos="193040" algn="l"/>
              </a:tabLst>
            </a:pPr>
            <a:r>
              <a:rPr sz="1400" spc="-10" dirty="0">
                <a:latin typeface="Times New Roman"/>
                <a:cs typeface="Times New Roman"/>
              </a:rPr>
              <a:t>If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dirty="0">
                <a:latin typeface="Times New Roman"/>
                <a:cs typeface="Times New Roman"/>
              </a:rPr>
              <a:t>Routh </a:t>
            </a:r>
            <a:r>
              <a:rPr sz="1400" spc="-5" dirty="0">
                <a:latin typeface="Times New Roman"/>
                <a:cs typeface="Times New Roman"/>
              </a:rPr>
              <a:t>table </a:t>
            </a:r>
            <a:r>
              <a:rPr sz="1400" spc="-15" dirty="0">
                <a:latin typeface="Times New Roman"/>
                <a:cs typeface="Times New Roman"/>
              </a:rPr>
              <a:t>has </a:t>
            </a:r>
            <a:r>
              <a:rPr sz="1400" spc="-5" dirty="0">
                <a:latin typeface="Times New Roman"/>
                <a:cs typeface="Times New Roman"/>
              </a:rPr>
              <a:t>two </a:t>
            </a:r>
            <a:r>
              <a:rPr sz="1400" dirty="0">
                <a:latin typeface="Times New Roman"/>
                <a:cs typeface="Times New Roman"/>
              </a:rPr>
              <a:t>sign </a:t>
            </a:r>
            <a:r>
              <a:rPr sz="1400" spc="-5" dirty="0">
                <a:latin typeface="Times New Roman"/>
                <a:cs typeface="Times New Roman"/>
              </a:rPr>
              <a:t>changes </a:t>
            </a:r>
            <a:r>
              <a:rPr sz="1400" spc="-10" dirty="0">
                <a:latin typeface="Times New Roman"/>
                <a:cs typeface="Times New Roman"/>
              </a:rPr>
              <a:t>above the </a:t>
            </a:r>
            <a:r>
              <a:rPr sz="1400" dirty="0">
                <a:latin typeface="Times New Roman"/>
                <a:cs typeface="Times New Roman"/>
              </a:rPr>
              <a:t>even </a:t>
            </a:r>
            <a:r>
              <a:rPr sz="1400" spc="-5" dirty="0">
                <a:latin typeface="Times New Roman"/>
                <a:cs typeface="Times New Roman"/>
              </a:rPr>
              <a:t>polynomial and </a:t>
            </a:r>
            <a:r>
              <a:rPr sz="1400" spc="-15" dirty="0">
                <a:latin typeface="Times New Roman"/>
                <a:cs typeface="Times New Roman"/>
              </a:rPr>
              <a:t>five </a:t>
            </a:r>
            <a:r>
              <a:rPr sz="1400" dirty="0">
                <a:latin typeface="Times New Roman"/>
                <a:cs typeface="Times New Roman"/>
              </a:rPr>
              <a:t>sign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changes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ts val="1645"/>
              </a:lnSpc>
            </a:pPr>
            <a:r>
              <a:rPr sz="1400" spc="-10" dirty="0">
                <a:latin typeface="Times New Roman"/>
                <a:cs typeface="Times New Roman"/>
              </a:rPr>
              <a:t>below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even </a:t>
            </a:r>
            <a:r>
              <a:rPr sz="1400" spc="-5" dirty="0">
                <a:latin typeface="Times New Roman"/>
                <a:cs typeface="Times New Roman"/>
              </a:rPr>
              <a:t>polynomial, </a:t>
            </a:r>
            <a:r>
              <a:rPr sz="1400" spc="-15" dirty="0">
                <a:latin typeface="Times New Roman"/>
                <a:cs typeface="Times New Roman"/>
              </a:rPr>
              <a:t>how </a:t>
            </a:r>
            <a:r>
              <a:rPr sz="1400" spc="-10" dirty="0">
                <a:latin typeface="Times New Roman"/>
                <a:cs typeface="Times New Roman"/>
              </a:rPr>
              <a:t>many </a:t>
            </a:r>
            <a:r>
              <a:rPr sz="1400" spc="-5" dirty="0">
                <a:latin typeface="Times New Roman"/>
                <a:cs typeface="Times New Roman"/>
              </a:rPr>
              <a:t>right–half-plane </a:t>
            </a:r>
            <a:r>
              <a:rPr sz="1400" spc="-10" dirty="0">
                <a:latin typeface="Times New Roman"/>
                <a:cs typeface="Times New Roman"/>
              </a:rPr>
              <a:t>poles </a:t>
            </a:r>
            <a:r>
              <a:rPr sz="1400" spc="-5" dirty="0">
                <a:latin typeface="Times New Roman"/>
                <a:cs typeface="Times New Roman"/>
              </a:rPr>
              <a:t>does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system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have?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4209" y="540384"/>
            <a:ext cx="2619375" cy="247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68</a:t>
            </a:fld>
            <a:endParaRPr spc="3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69</a:t>
            </a:fld>
            <a:endParaRPr spc="3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1809"/>
            <a:ext cx="6680834" cy="7207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algn="l">
              <a:lnSpc>
                <a:spcPts val="1390"/>
              </a:lnSpc>
              <a:spcBef>
                <a:spcPts val="185"/>
              </a:spcBef>
            </a:pPr>
            <a:r>
              <a:rPr sz="1200" spc="-5" dirty="0">
                <a:latin typeface="Times New Roman"/>
                <a:cs typeface="Times New Roman"/>
              </a:rPr>
              <a:t>falls sufficiently.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input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this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5" dirty="0">
                <a:latin typeface="Times New Roman"/>
                <a:cs typeface="Times New Roman"/>
              </a:rPr>
              <a:t>may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“normal”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comfortable skin </a:t>
            </a:r>
            <a:r>
              <a:rPr sz="1200" dirty="0">
                <a:latin typeface="Times New Roman"/>
                <a:cs typeface="Times New Roman"/>
              </a:rPr>
              <a:t>temperature, a </a:t>
            </a:r>
            <a:r>
              <a:rPr sz="1200" spc="-15" dirty="0">
                <a:latin typeface="Times New Roman"/>
                <a:cs typeface="Times New Roman"/>
              </a:rPr>
              <a:t>“set </a:t>
            </a:r>
            <a:r>
              <a:rPr sz="1200" dirty="0">
                <a:latin typeface="Times New Roman"/>
                <a:cs typeface="Times New Roman"/>
              </a:rPr>
              <a:t>point,” 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air </a:t>
            </a:r>
            <a:r>
              <a:rPr sz="1200" spc="-5" dirty="0">
                <a:latin typeface="Times New Roman"/>
                <a:cs typeface="Times New Roman"/>
              </a:rPr>
              <a:t>temperature,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physical variable.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dirty="0">
                <a:latin typeface="Times New Roman"/>
                <a:cs typeface="Times New Roman"/>
              </a:rPr>
              <a:t>output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5" dirty="0">
                <a:latin typeface="Times New Roman"/>
                <a:cs typeface="Times New Roman"/>
              </a:rPr>
              <a:t>actual </a:t>
            </a:r>
            <a:r>
              <a:rPr sz="1200" spc="-5" dirty="0">
                <a:latin typeface="Times New Roman"/>
                <a:cs typeface="Times New Roman"/>
              </a:rPr>
              <a:t>skin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temperature</a:t>
            </a:r>
          </a:p>
          <a:p>
            <a:pPr marL="12700" algn="l">
              <a:lnSpc>
                <a:spcPct val="100000"/>
              </a:lnSpc>
              <a:spcBef>
                <a:spcPts val="1165"/>
              </a:spcBef>
            </a:pPr>
            <a:r>
              <a:rPr sz="1200" b="1" spc="-5" dirty="0">
                <a:latin typeface="Calibri"/>
                <a:cs typeface="Calibri"/>
              </a:rPr>
              <a:t>4- driving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car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6648" y="138099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648" y="138099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744" y="1384045"/>
            <a:ext cx="3412490" cy="0"/>
          </a:xfrm>
          <a:custGeom>
            <a:avLst/>
            <a:gdLst/>
            <a:ahLst/>
            <a:cxnLst/>
            <a:rect l="l" t="t" r="r" b="b"/>
            <a:pathLst>
              <a:path w="3412490">
                <a:moveTo>
                  <a:pt x="0" y="0"/>
                </a:moveTo>
                <a:lnTo>
                  <a:pt x="341198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4676" y="138099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6" y="6096"/>
                </a:lnTo>
                <a:lnTo>
                  <a:pt x="6096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90771" y="1384045"/>
            <a:ext cx="2698750" cy="0"/>
          </a:xfrm>
          <a:custGeom>
            <a:avLst/>
            <a:gdLst/>
            <a:ahLst/>
            <a:cxnLst/>
            <a:rect l="l" t="t" r="r" b="b"/>
            <a:pathLst>
              <a:path w="2698750">
                <a:moveTo>
                  <a:pt x="0" y="0"/>
                </a:moveTo>
                <a:lnTo>
                  <a:pt x="269836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9141" y="138099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89141" y="138099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6"/>
                </a:moveTo>
                <a:lnTo>
                  <a:pt x="6095" y="6096"/>
                </a:lnTo>
                <a:lnTo>
                  <a:pt x="609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9696" y="1387220"/>
            <a:ext cx="0" cy="1369060"/>
          </a:xfrm>
          <a:custGeom>
            <a:avLst/>
            <a:gdLst/>
            <a:ahLst/>
            <a:cxnLst/>
            <a:rect l="l" t="t" r="r" b="b"/>
            <a:pathLst>
              <a:path h="1369060">
                <a:moveTo>
                  <a:pt x="0" y="0"/>
                </a:moveTo>
                <a:lnTo>
                  <a:pt x="0" y="1368805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2744" y="2752978"/>
            <a:ext cx="3412490" cy="0"/>
          </a:xfrm>
          <a:custGeom>
            <a:avLst/>
            <a:gdLst/>
            <a:ahLst/>
            <a:cxnLst/>
            <a:rect l="l" t="t" r="r" b="b"/>
            <a:pathLst>
              <a:path w="3412490">
                <a:moveTo>
                  <a:pt x="0" y="0"/>
                </a:moveTo>
                <a:lnTo>
                  <a:pt x="341198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7723" y="1387220"/>
            <a:ext cx="0" cy="1369060"/>
          </a:xfrm>
          <a:custGeom>
            <a:avLst/>
            <a:gdLst/>
            <a:ahLst/>
            <a:cxnLst/>
            <a:rect l="l" t="t" r="r" b="b"/>
            <a:pathLst>
              <a:path h="1369060">
                <a:moveTo>
                  <a:pt x="0" y="0"/>
                </a:moveTo>
                <a:lnTo>
                  <a:pt x="0" y="136880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90771" y="2752978"/>
            <a:ext cx="2698750" cy="0"/>
          </a:xfrm>
          <a:custGeom>
            <a:avLst/>
            <a:gdLst/>
            <a:ahLst/>
            <a:cxnLst/>
            <a:rect l="l" t="t" r="r" b="b"/>
            <a:pathLst>
              <a:path w="2698750">
                <a:moveTo>
                  <a:pt x="0" y="0"/>
                </a:moveTo>
                <a:lnTo>
                  <a:pt x="2698369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2189" y="1387220"/>
            <a:ext cx="0" cy="1369060"/>
          </a:xfrm>
          <a:custGeom>
            <a:avLst/>
            <a:gdLst/>
            <a:ahLst/>
            <a:cxnLst/>
            <a:rect l="l" t="t" r="r" b="b"/>
            <a:pathLst>
              <a:path h="1369060">
                <a:moveTo>
                  <a:pt x="0" y="0"/>
                </a:moveTo>
                <a:lnTo>
                  <a:pt x="0" y="1368805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7100" y="2728340"/>
            <a:ext cx="6689725" cy="1586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l">
              <a:lnSpc>
                <a:spcPct val="95800"/>
              </a:lnSpc>
              <a:spcBef>
                <a:spcPts val="160"/>
              </a:spcBef>
            </a:pPr>
            <a:r>
              <a:rPr sz="1200" b="1" spc="-10" dirty="0">
                <a:latin typeface="Times New Roman"/>
                <a:cs typeface="Times New Roman"/>
              </a:rPr>
              <a:t>FIGURE </a:t>
            </a:r>
            <a:r>
              <a:rPr sz="1200" b="1" dirty="0">
                <a:latin typeface="Times New Roman"/>
                <a:cs typeface="Times New Roman"/>
              </a:rPr>
              <a:t>1.8: </a:t>
            </a:r>
            <a:r>
              <a:rPr sz="1200" dirty="0">
                <a:latin typeface="Times New Roman"/>
                <a:cs typeface="Times New Roman"/>
              </a:rPr>
              <a:t>(a) </a:t>
            </a:r>
            <a:r>
              <a:rPr sz="1200" spc="-10" dirty="0">
                <a:latin typeface="Times New Roman"/>
                <a:cs typeface="Times New Roman"/>
              </a:rPr>
              <a:t>Automobile </a:t>
            </a:r>
            <a:r>
              <a:rPr sz="1200" spc="-5" dirty="0">
                <a:latin typeface="Times New Roman"/>
                <a:cs typeface="Times New Roman"/>
              </a:rPr>
              <a:t>steering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10" dirty="0">
                <a:latin typeface="Times New Roman"/>
                <a:cs typeface="Times New Roman"/>
              </a:rPr>
              <a:t>system. (b) The driver uses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difference </a:t>
            </a:r>
            <a:r>
              <a:rPr sz="1200" dirty="0">
                <a:latin typeface="Times New Roman"/>
                <a:cs typeface="Times New Roman"/>
              </a:rPr>
              <a:t>between the actual 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desired </a:t>
            </a:r>
            <a:r>
              <a:rPr sz="1200" spc="-5" dirty="0">
                <a:latin typeface="Times New Roman"/>
                <a:cs typeface="Times New Roman"/>
              </a:rPr>
              <a:t>direction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travel to </a:t>
            </a:r>
            <a:r>
              <a:rPr sz="1200" spc="-5" dirty="0">
                <a:latin typeface="Times New Roman"/>
                <a:cs typeface="Times New Roman"/>
              </a:rPr>
              <a:t>generate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controlled </a:t>
            </a:r>
            <a:r>
              <a:rPr sz="1200" spc="-10" dirty="0">
                <a:latin typeface="Times New Roman"/>
                <a:cs typeface="Times New Roman"/>
              </a:rPr>
              <a:t>adjustment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steering wheel. </a:t>
            </a:r>
            <a:r>
              <a:rPr sz="1200" dirty="0">
                <a:latin typeface="Times New Roman"/>
                <a:cs typeface="Times New Roman"/>
              </a:rPr>
              <a:t>(c) Typical  </a:t>
            </a:r>
            <a:r>
              <a:rPr sz="1200" spc="-5" dirty="0">
                <a:latin typeface="Times New Roman"/>
                <a:cs typeface="Times New Roman"/>
              </a:rPr>
              <a:t>direction </a:t>
            </a:r>
            <a:r>
              <a:rPr sz="1200" dirty="0">
                <a:latin typeface="Times New Roman"/>
                <a:cs typeface="Times New Roman"/>
              </a:rPr>
              <a:t>of-travel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response.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8890" algn="l">
              <a:lnSpc>
                <a:spcPct val="95900"/>
              </a:lnSpc>
            </a:pPr>
            <a:r>
              <a:rPr sz="1200" dirty="0">
                <a:latin typeface="Times New Roman"/>
                <a:cs typeface="Times New Roman"/>
              </a:rPr>
              <a:t>5-A </a:t>
            </a:r>
            <a:r>
              <a:rPr sz="1200" spc="-5" dirty="0">
                <a:latin typeface="Times New Roman"/>
                <a:cs typeface="Times New Roman"/>
              </a:rPr>
              <a:t>basic, </a:t>
            </a:r>
            <a:r>
              <a:rPr sz="1200" spc="-10" dirty="0">
                <a:latin typeface="Times New Roman"/>
                <a:cs typeface="Times New Roman"/>
              </a:rPr>
              <a:t>manually </a:t>
            </a:r>
            <a:r>
              <a:rPr sz="1200" spc="-5" dirty="0">
                <a:latin typeface="Times New Roman"/>
                <a:cs typeface="Times New Roman"/>
              </a:rPr>
              <a:t>controlled </a:t>
            </a:r>
            <a:r>
              <a:rPr sz="1200" dirty="0">
                <a:latin typeface="Times New Roman"/>
                <a:cs typeface="Times New Roman"/>
              </a:rPr>
              <a:t>closed-loop </a:t>
            </a:r>
            <a:r>
              <a:rPr sz="1200" spc="-10" dirty="0">
                <a:latin typeface="Times New Roman"/>
                <a:cs typeface="Times New Roman"/>
              </a:rPr>
              <a:t>system for regulating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level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fluid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tank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shown </a:t>
            </a:r>
            <a:r>
              <a:rPr sz="1200" spc="-15" dirty="0">
                <a:latin typeface="Times New Roman"/>
                <a:cs typeface="Times New Roman"/>
              </a:rPr>
              <a:t>in 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1.10. </a:t>
            </a:r>
            <a:r>
              <a:rPr sz="1200" spc="-10" dirty="0">
                <a:latin typeface="Times New Roman"/>
                <a:cs typeface="Times New Roman"/>
              </a:rPr>
              <a:t>The input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reference level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fluid </a:t>
            </a:r>
            <a:r>
              <a:rPr sz="1200" spc="-5" dirty="0">
                <a:latin typeface="Times New Roman"/>
                <a:cs typeface="Times New Roman"/>
              </a:rPr>
              <a:t>that </a:t>
            </a:r>
            <a:r>
              <a:rPr sz="1200" dirty="0">
                <a:latin typeface="Times New Roman"/>
                <a:cs typeface="Times New Roman"/>
              </a:rPr>
              <a:t>the operator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instructed to </a:t>
            </a:r>
            <a:r>
              <a:rPr sz="1200" spc="-10" dirty="0">
                <a:latin typeface="Times New Roman"/>
                <a:cs typeface="Times New Roman"/>
              </a:rPr>
              <a:t>maintain. </a:t>
            </a:r>
            <a:r>
              <a:rPr sz="1200" spc="-5" dirty="0">
                <a:latin typeface="Times New Roman"/>
                <a:cs typeface="Times New Roman"/>
              </a:rPr>
              <a:t>(This </a:t>
            </a:r>
            <a:r>
              <a:rPr sz="1200" spc="5" dirty="0">
                <a:latin typeface="Times New Roman"/>
                <a:cs typeface="Times New Roman"/>
              </a:rPr>
              <a:t>reference 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memorized </a:t>
            </a:r>
            <a:r>
              <a:rPr sz="1200" dirty="0">
                <a:latin typeface="Times New Roman"/>
                <a:cs typeface="Times New Roman"/>
              </a:rPr>
              <a:t>by the operator.) </a:t>
            </a:r>
            <a:r>
              <a:rPr sz="1200" spc="-1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power </a:t>
            </a:r>
            <a:r>
              <a:rPr sz="1200" spc="-10" dirty="0">
                <a:latin typeface="Times New Roman"/>
                <a:cs typeface="Times New Roman"/>
              </a:rPr>
              <a:t>amplifier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operator,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sensor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10" dirty="0">
                <a:latin typeface="Times New Roman"/>
                <a:cs typeface="Times New Roman"/>
              </a:rPr>
              <a:t>visual. The </a:t>
            </a:r>
            <a:r>
              <a:rPr sz="1200" dirty="0">
                <a:latin typeface="Times New Roman"/>
                <a:cs typeface="Times New Roman"/>
              </a:rPr>
              <a:t>operator  </a:t>
            </a:r>
            <a:r>
              <a:rPr sz="1200" spc="-5" dirty="0">
                <a:latin typeface="Times New Roman"/>
                <a:cs typeface="Times New Roman"/>
              </a:rPr>
              <a:t>compares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actual </a:t>
            </a:r>
            <a:r>
              <a:rPr sz="1200" spc="-10" dirty="0">
                <a:latin typeface="Times New Roman"/>
                <a:cs typeface="Times New Roman"/>
              </a:rPr>
              <a:t>level </a:t>
            </a:r>
            <a:r>
              <a:rPr sz="1200" spc="-5" dirty="0">
                <a:latin typeface="Times New Roman"/>
                <a:cs typeface="Times New Roman"/>
              </a:rPr>
              <a:t>with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desired level </a:t>
            </a:r>
            <a:r>
              <a:rPr sz="1200" spc="-5" dirty="0">
                <a:latin typeface="Times New Roman"/>
                <a:cs typeface="Times New Roman"/>
              </a:rPr>
              <a:t>and opens </a:t>
            </a:r>
            <a:r>
              <a:rPr sz="120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closes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valve </a:t>
            </a:r>
            <a:r>
              <a:rPr sz="1200" dirty="0">
                <a:latin typeface="Times New Roman"/>
                <a:cs typeface="Times New Roman"/>
              </a:rPr>
              <a:t>(actuator), </a:t>
            </a:r>
            <a:r>
              <a:rPr sz="1200" spc="-10" dirty="0">
                <a:latin typeface="Times New Roman"/>
                <a:cs typeface="Times New Roman"/>
              </a:rPr>
              <a:t>adjusting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fluid  flow </a:t>
            </a:r>
            <a:r>
              <a:rPr sz="1200" spc="5" dirty="0">
                <a:latin typeface="Times New Roman"/>
                <a:cs typeface="Times New Roman"/>
              </a:rPr>
              <a:t>out,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maintain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desired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level.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7100" y="6097269"/>
            <a:ext cx="6685280" cy="2648482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13970" algn="l">
              <a:lnSpc>
                <a:spcPts val="1390"/>
              </a:lnSpc>
              <a:spcBef>
                <a:spcPts val="185"/>
              </a:spcBef>
            </a:pPr>
            <a:r>
              <a:rPr sz="1200" b="1" spc="-10" dirty="0">
                <a:latin typeface="Times New Roman"/>
                <a:cs typeface="Times New Roman"/>
              </a:rPr>
              <a:t>FIGURE </a:t>
            </a:r>
            <a:r>
              <a:rPr sz="1200" b="1" dirty="0">
                <a:latin typeface="Times New Roman"/>
                <a:cs typeface="Times New Roman"/>
              </a:rPr>
              <a:t>1.10: </a:t>
            </a:r>
            <a:r>
              <a:rPr sz="1200" spc="-5" dirty="0">
                <a:latin typeface="Times New Roman"/>
                <a:cs typeface="Times New Roman"/>
              </a:rPr>
              <a:t>A manual </a:t>
            </a:r>
            <a:r>
              <a:rPr sz="1200" spc="5" dirty="0">
                <a:latin typeface="Times New Roman"/>
                <a:cs typeface="Times New Roman"/>
              </a:rPr>
              <a:t>control </a:t>
            </a:r>
            <a:r>
              <a:rPr sz="1200" dirty="0">
                <a:latin typeface="Times New Roman"/>
                <a:cs typeface="Times New Roman"/>
              </a:rPr>
              <a:t>system </a:t>
            </a:r>
            <a:r>
              <a:rPr sz="1200" spc="-10" dirty="0">
                <a:latin typeface="Times New Roman"/>
                <a:cs typeface="Times New Roman"/>
              </a:rPr>
              <a:t>for regulating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level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0" dirty="0">
                <a:latin typeface="Times New Roman"/>
                <a:cs typeface="Times New Roman"/>
              </a:rPr>
              <a:t>fluid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tank </a:t>
            </a:r>
            <a:r>
              <a:rPr sz="1200" dirty="0">
                <a:latin typeface="Times New Roman"/>
                <a:cs typeface="Times New Roman"/>
              </a:rPr>
              <a:t>by </a:t>
            </a:r>
            <a:r>
              <a:rPr sz="1200" spc="-5" dirty="0">
                <a:latin typeface="Times New Roman"/>
                <a:cs typeface="Times New Roman"/>
              </a:rPr>
              <a:t>adjusting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output  </a:t>
            </a:r>
            <a:r>
              <a:rPr sz="1200" spc="-10" dirty="0">
                <a:latin typeface="Times New Roman"/>
                <a:cs typeface="Times New Roman"/>
              </a:rPr>
              <a:t>valve. The </a:t>
            </a:r>
            <a:r>
              <a:rPr sz="1200" dirty="0">
                <a:latin typeface="Times New Roman"/>
                <a:cs typeface="Times New Roman"/>
              </a:rPr>
              <a:t>operator </a:t>
            </a:r>
            <a:r>
              <a:rPr sz="1200" spc="-15" dirty="0">
                <a:latin typeface="Times New Roman"/>
                <a:cs typeface="Times New Roman"/>
              </a:rPr>
              <a:t>views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level </a:t>
            </a:r>
            <a:r>
              <a:rPr sz="1200" spc="20" dirty="0">
                <a:latin typeface="Times New Roman"/>
                <a:cs typeface="Times New Roman"/>
              </a:rPr>
              <a:t>of </a:t>
            </a:r>
            <a:r>
              <a:rPr sz="1200" spc="-15" dirty="0">
                <a:latin typeface="Times New Roman"/>
                <a:cs typeface="Times New Roman"/>
              </a:rPr>
              <a:t>fluid </a:t>
            </a:r>
            <a:r>
              <a:rPr sz="1200" dirty="0">
                <a:latin typeface="Times New Roman"/>
                <a:cs typeface="Times New Roman"/>
              </a:rPr>
              <a:t>through a port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side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tank.</a:t>
            </a:r>
            <a:endParaRPr sz="1200" dirty="0">
              <a:latin typeface="Times New Roman"/>
              <a:cs typeface="Times New Roman"/>
            </a:endParaRPr>
          </a:p>
          <a:p>
            <a:pPr marL="12700" marR="6985" algn="l">
              <a:lnSpc>
                <a:spcPct val="95900"/>
              </a:lnSpc>
              <a:spcBef>
                <a:spcPts val="1155"/>
              </a:spcBef>
            </a:pPr>
            <a:r>
              <a:rPr sz="1200" spc="-5" dirty="0">
                <a:latin typeface="Times New Roman"/>
                <a:cs typeface="Times New Roman"/>
              </a:rPr>
              <a:t>6-Other </a:t>
            </a:r>
            <a:r>
              <a:rPr sz="1200" spc="-10" dirty="0">
                <a:latin typeface="Times New Roman"/>
                <a:cs typeface="Times New Roman"/>
              </a:rPr>
              <a:t>familiar </a:t>
            </a:r>
            <a:r>
              <a:rPr sz="1200" dirty="0">
                <a:latin typeface="Times New Roman"/>
                <a:cs typeface="Times New Roman"/>
              </a:rPr>
              <a:t>control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spc="-10" dirty="0">
                <a:latin typeface="Times New Roman"/>
                <a:cs typeface="Times New Roman"/>
              </a:rPr>
              <a:t>have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same basic </a:t>
            </a:r>
            <a:r>
              <a:rPr sz="1200" spc="-5" dirty="0">
                <a:latin typeface="Times New Roman"/>
                <a:cs typeface="Times New Roman"/>
              </a:rPr>
              <a:t>elements as </a:t>
            </a:r>
            <a:r>
              <a:rPr sz="1200" dirty="0">
                <a:latin typeface="Times New Roman"/>
                <a:cs typeface="Times New Roman"/>
              </a:rPr>
              <a:t>the system shown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spc="-5" dirty="0">
                <a:latin typeface="Times New Roman"/>
                <a:cs typeface="Times New Roman"/>
              </a:rPr>
              <a:t>Figure </a:t>
            </a:r>
            <a:r>
              <a:rPr sz="1200" dirty="0">
                <a:latin typeface="Times New Roman"/>
                <a:cs typeface="Times New Roman"/>
              </a:rPr>
              <a:t>1.9. </a:t>
            </a:r>
            <a:r>
              <a:rPr sz="1200" spc="-5" dirty="0">
                <a:latin typeface="Times New Roman"/>
                <a:cs typeface="Times New Roman"/>
              </a:rPr>
              <a:t>A  </a:t>
            </a:r>
            <a:r>
              <a:rPr sz="1200" b="1" spc="-5" dirty="0">
                <a:latin typeface="Times New Roman"/>
                <a:cs typeface="Times New Roman"/>
              </a:rPr>
              <a:t>refrigerator </a:t>
            </a:r>
            <a:r>
              <a:rPr sz="1200" spc="-5" dirty="0">
                <a:latin typeface="Times New Roman"/>
                <a:cs typeface="Times New Roman"/>
              </a:rPr>
              <a:t>has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10" dirty="0">
                <a:latin typeface="Times New Roman"/>
                <a:cs typeface="Times New Roman"/>
              </a:rPr>
              <a:t>setting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0" dirty="0">
                <a:latin typeface="Times New Roman"/>
                <a:cs typeface="Times New Roman"/>
              </a:rPr>
              <a:t>desired </a:t>
            </a:r>
            <a:r>
              <a:rPr sz="1200" dirty="0">
                <a:latin typeface="Times New Roman"/>
                <a:cs typeface="Times New Roman"/>
              </a:rPr>
              <a:t>temperature, a </a:t>
            </a:r>
            <a:r>
              <a:rPr sz="1200" spc="-5" dirty="0">
                <a:latin typeface="Times New Roman"/>
                <a:cs typeface="Times New Roman"/>
              </a:rPr>
              <a:t>thermostat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measure </a:t>
            </a:r>
            <a:r>
              <a:rPr sz="1200" dirty="0">
                <a:latin typeface="Times New Roman"/>
                <a:cs typeface="Times New Roman"/>
              </a:rPr>
              <a:t>the actual  </a:t>
            </a:r>
            <a:r>
              <a:rPr sz="1200" spc="-5" dirty="0">
                <a:latin typeface="Times New Roman"/>
                <a:cs typeface="Times New Roman"/>
              </a:rPr>
              <a:t>temperature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the error,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compressor motor </a:t>
            </a:r>
            <a:r>
              <a:rPr sz="1200" spc="-10" dirty="0">
                <a:latin typeface="Times New Roman"/>
                <a:cs typeface="Times New Roman"/>
              </a:rPr>
              <a:t>for </a:t>
            </a:r>
            <a:r>
              <a:rPr sz="1200" spc="-5" dirty="0">
                <a:latin typeface="Times New Roman"/>
                <a:cs typeface="Times New Roman"/>
              </a:rPr>
              <a:t>power amplification. Other examples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0" dirty="0">
                <a:latin typeface="Times New Roman"/>
                <a:cs typeface="Times New Roman"/>
              </a:rPr>
              <a:t>home </a:t>
            </a:r>
            <a:r>
              <a:rPr sz="1200" dirty="0">
                <a:latin typeface="Times New Roman"/>
                <a:cs typeface="Times New Roman"/>
              </a:rPr>
              <a:t>are  the </a:t>
            </a:r>
            <a:r>
              <a:rPr sz="1200" spc="-10" dirty="0">
                <a:latin typeface="Times New Roman"/>
                <a:cs typeface="Times New Roman"/>
              </a:rPr>
              <a:t>oven, furnace,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water </a:t>
            </a:r>
            <a:r>
              <a:rPr sz="1200" spc="-5" dirty="0">
                <a:latin typeface="Times New Roman"/>
                <a:cs typeface="Times New Roman"/>
              </a:rPr>
              <a:t>heater. </a:t>
            </a:r>
            <a:r>
              <a:rPr sz="1200" dirty="0">
                <a:latin typeface="Times New Roman"/>
                <a:cs typeface="Times New Roman"/>
              </a:rPr>
              <a:t>In </a:t>
            </a:r>
            <a:r>
              <a:rPr sz="1200" spc="-10" dirty="0">
                <a:latin typeface="Times New Roman"/>
                <a:cs typeface="Times New Roman"/>
              </a:rPr>
              <a:t>industry, </a:t>
            </a:r>
            <a:r>
              <a:rPr sz="1200" spc="-5" dirty="0">
                <a:latin typeface="Times New Roman"/>
                <a:cs typeface="Times New Roman"/>
              </a:rPr>
              <a:t>there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speed </a:t>
            </a:r>
            <a:r>
              <a:rPr sz="1200" dirty="0">
                <a:latin typeface="Times New Roman"/>
                <a:cs typeface="Times New Roman"/>
              </a:rPr>
              <a:t>controls; </a:t>
            </a:r>
            <a:r>
              <a:rPr sz="1200" spc="-5" dirty="0">
                <a:latin typeface="Times New Roman"/>
                <a:cs typeface="Times New Roman"/>
              </a:rPr>
              <a:t>process temperature </a:t>
            </a:r>
            <a:r>
              <a:rPr sz="1200" spc="-10" dirty="0">
                <a:latin typeface="Times New Roman"/>
                <a:cs typeface="Times New Roman"/>
              </a:rPr>
              <a:t>and </a:t>
            </a:r>
            <a:r>
              <a:rPr sz="1200" spc="-5" dirty="0">
                <a:latin typeface="Times New Roman"/>
                <a:cs typeface="Times New Roman"/>
              </a:rPr>
              <a:t>pressure  controls; and </a:t>
            </a:r>
            <a:r>
              <a:rPr sz="1200" spc="-10" dirty="0">
                <a:latin typeface="Times New Roman"/>
                <a:cs typeface="Times New Roman"/>
              </a:rPr>
              <a:t>position, </a:t>
            </a:r>
            <a:r>
              <a:rPr sz="1200" spc="-5" dirty="0">
                <a:latin typeface="Times New Roman"/>
                <a:cs typeface="Times New Roman"/>
              </a:rPr>
              <a:t>thickness, </a:t>
            </a:r>
            <a:r>
              <a:rPr sz="1200" spc="-10" dirty="0">
                <a:latin typeface="Times New Roman"/>
                <a:cs typeface="Times New Roman"/>
              </a:rPr>
              <a:t>composition, </a:t>
            </a:r>
            <a:r>
              <a:rPr sz="1200" spc="-5" dirty="0">
                <a:latin typeface="Times New Roman"/>
                <a:cs typeface="Times New Roman"/>
              </a:rPr>
              <a:t>and quality controls, </a:t>
            </a:r>
            <a:r>
              <a:rPr sz="1200" spc="-10" dirty="0">
                <a:latin typeface="Times New Roman"/>
                <a:cs typeface="Times New Roman"/>
              </a:rPr>
              <a:t>among </a:t>
            </a:r>
            <a:r>
              <a:rPr sz="1200" spc="-5" dirty="0">
                <a:latin typeface="Times New Roman"/>
                <a:cs typeface="Times New Roman"/>
              </a:rPr>
              <a:t>many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others.</a:t>
            </a:r>
          </a:p>
          <a:p>
            <a:pPr algn="l">
              <a:lnSpc>
                <a:spcPct val="100000"/>
              </a:lnSpc>
              <a:spcBef>
                <a:spcPts val="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700"/>
              </a:lnSpc>
            </a:pPr>
            <a:r>
              <a:rPr sz="1200" dirty="0">
                <a:latin typeface="Times New Roman"/>
                <a:cs typeface="Times New Roman"/>
              </a:rPr>
              <a:t>7-A </a:t>
            </a:r>
            <a:r>
              <a:rPr sz="1200" b="1" spc="-10" dirty="0">
                <a:latin typeface="Times New Roman"/>
                <a:cs typeface="Times New Roman"/>
              </a:rPr>
              <a:t>robot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computer-controlled </a:t>
            </a:r>
            <a:r>
              <a:rPr sz="1200" spc="-10" dirty="0">
                <a:latin typeface="Times New Roman"/>
                <a:cs typeface="Times New Roman"/>
              </a:rPr>
              <a:t>machine </a:t>
            </a:r>
            <a:r>
              <a:rPr sz="1200" spc="-5" dirty="0">
                <a:latin typeface="Times New Roman"/>
                <a:cs typeface="Times New Roman"/>
              </a:rPr>
              <a:t>and involves </a:t>
            </a:r>
            <a:r>
              <a:rPr sz="1200" dirty="0">
                <a:latin typeface="Times New Roman"/>
                <a:cs typeface="Times New Roman"/>
              </a:rPr>
              <a:t>technology </a:t>
            </a:r>
            <a:r>
              <a:rPr sz="1200" spc="-5" dirty="0">
                <a:latin typeface="Times New Roman"/>
                <a:cs typeface="Times New Roman"/>
              </a:rPr>
              <a:t>closely associated </a:t>
            </a:r>
            <a:r>
              <a:rPr sz="1200" spc="-10" dirty="0">
                <a:latin typeface="Times New Roman"/>
                <a:cs typeface="Times New Roman"/>
              </a:rPr>
              <a:t>with </a:t>
            </a:r>
            <a:r>
              <a:rPr sz="1200" spc="-5" dirty="0">
                <a:latin typeface="Times New Roman"/>
                <a:cs typeface="Times New Roman"/>
              </a:rPr>
              <a:t>automation.  Industrial robotics </a:t>
            </a:r>
            <a:r>
              <a:rPr sz="1200" dirty="0">
                <a:latin typeface="Times New Roman"/>
                <a:cs typeface="Times New Roman"/>
              </a:rPr>
              <a:t>can </a:t>
            </a:r>
            <a:r>
              <a:rPr sz="1200" spc="-15" dirty="0">
                <a:latin typeface="Times New Roman"/>
                <a:cs typeface="Times New Roman"/>
              </a:rPr>
              <a:t>be </a:t>
            </a:r>
            <a:r>
              <a:rPr sz="1200" spc="-5" dirty="0">
                <a:latin typeface="Times New Roman"/>
                <a:cs typeface="Times New Roman"/>
              </a:rPr>
              <a:t>defined as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particular </a:t>
            </a:r>
            <a:r>
              <a:rPr sz="1200" spc="-10" dirty="0">
                <a:latin typeface="Times New Roman"/>
                <a:cs typeface="Times New Roman"/>
              </a:rPr>
              <a:t>field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automation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which the automated </a:t>
            </a:r>
            <a:r>
              <a:rPr sz="1200" spc="-10" dirty="0">
                <a:latin typeface="Times New Roman"/>
                <a:cs typeface="Times New Roman"/>
              </a:rPr>
              <a:t>machine </a:t>
            </a:r>
            <a:r>
              <a:rPr sz="1200" spc="-5" dirty="0">
                <a:latin typeface="Times New Roman"/>
                <a:cs typeface="Times New Roman"/>
              </a:rPr>
              <a:t>(that </a:t>
            </a:r>
            <a:r>
              <a:rPr sz="1200" spc="-25" dirty="0">
                <a:latin typeface="Times New Roman"/>
                <a:cs typeface="Times New Roman"/>
              </a:rPr>
              <a:t>is,  </a:t>
            </a:r>
            <a:r>
              <a:rPr sz="1200" dirty="0">
                <a:latin typeface="Times New Roman"/>
                <a:cs typeface="Times New Roman"/>
              </a:rPr>
              <a:t>the robot)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designed </a:t>
            </a: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5" dirty="0">
                <a:latin typeface="Times New Roman"/>
                <a:cs typeface="Times New Roman"/>
              </a:rPr>
              <a:t>substitute </a:t>
            </a:r>
            <a:r>
              <a:rPr sz="1200" spc="-10" dirty="0">
                <a:latin typeface="Times New Roman"/>
                <a:cs typeface="Times New Roman"/>
              </a:rPr>
              <a:t>for human </a:t>
            </a:r>
            <a:r>
              <a:rPr sz="1200" spc="-5" dirty="0">
                <a:latin typeface="Times New Roman"/>
                <a:cs typeface="Times New Roman"/>
              </a:rPr>
              <a:t>labor. Thus </a:t>
            </a:r>
            <a:r>
              <a:rPr sz="1200" dirty="0">
                <a:latin typeface="Times New Roman"/>
                <a:cs typeface="Times New Roman"/>
              </a:rPr>
              <a:t>robots </a:t>
            </a:r>
            <a:r>
              <a:rPr sz="1200" spc="-10" dirty="0">
                <a:latin typeface="Times New Roman"/>
                <a:cs typeface="Times New Roman"/>
              </a:rPr>
              <a:t>possess </a:t>
            </a:r>
            <a:r>
              <a:rPr sz="1200" dirty="0">
                <a:latin typeface="Times New Roman"/>
                <a:cs typeface="Times New Roman"/>
              </a:rPr>
              <a:t>certain </a:t>
            </a:r>
            <a:r>
              <a:rPr sz="1200" spc="-5" dirty="0">
                <a:latin typeface="Times New Roman"/>
                <a:cs typeface="Times New Roman"/>
              </a:rPr>
              <a:t>humanlike characteristics.  Today,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15" dirty="0">
                <a:latin typeface="Times New Roman"/>
                <a:cs typeface="Times New Roman"/>
              </a:rPr>
              <a:t>most </a:t>
            </a:r>
            <a:r>
              <a:rPr sz="1200" spc="-10" dirty="0">
                <a:latin typeface="Times New Roman"/>
                <a:cs typeface="Times New Roman"/>
              </a:rPr>
              <a:t>common </a:t>
            </a:r>
            <a:r>
              <a:rPr sz="1200" spc="-5" dirty="0">
                <a:latin typeface="Times New Roman"/>
                <a:cs typeface="Times New Roman"/>
              </a:rPr>
              <a:t>humanlike characteristic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10" dirty="0">
                <a:latin typeface="Times New Roman"/>
                <a:cs typeface="Times New Roman"/>
              </a:rPr>
              <a:t>mechanical </a:t>
            </a:r>
            <a:r>
              <a:rPr sz="1200" spc="-5" dirty="0">
                <a:latin typeface="Times New Roman"/>
                <a:cs typeface="Times New Roman"/>
              </a:rPr>
              <a:t>manipulator that </a:t>
            </a:r>
            <a:r>
              <a:rPr sz="1200" spc="-30" dirty="0">
                <a:latin typeface="Times New Roman"/>
                <a:cs typeface="Times New Roman"/>
              </a:rPr>
              <a:t>is </a:t>
            </a:r>
            <a:r>
              <a:rPr sz="1200" spc="-5" dirty="0">
                <a:latin typeface="Times New Roman"/>
                <a:cs typeface="Times New Roman"/>
              </a:rPr>
              <a:t>patterned </a:t>
            </a:r>
            <a:r>
              <a:rPr sz="1200" spc="-10" dirty="0">
                <a:latin typeface="Times New Roman"/>
                <a:cs typeface="Times New Roman"/>
              </a:rPr>
              <a:t>somewhat  </a:t>
            </a:r>
            <a:r>
              <a:rPr sz="1200" spc="-5" dirty="0">
                <a:latin typeface="Times New Roman"/>
                <a:cs typeface="Times New Roman"/>
              </a:rPr>
              <a:t>after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human </a:t>
            </a:r>
            <a:r>
              <a:rPr sz="1200" spc="5" dirty="0">
                <a:latin typeface="Times New Roman"/>
                <a:cs typeface="Times New Roman"/>
              </a:rPr>
              <a:t>arm </a:t>
            </a:r>
            <a:r>
              <a:rPr sz="1200" spc="-5" dirty="0">
                <a:latin typeface="Times New Roman"/>
                <a:cs typeface="Times New Roman"/>
              </a:rPr>
              <a:t>and </a:t>
            </a:r>
            <a:r>
              <a:rPr sz="1200" dirty="0">
                <a:latin typeface="Times New Roman"/>
                <a:cs typeface="Times New Roman"/>
              </a:rPr>
              <a:t>wrist. </a:t>
            </a:r>
            <a:r>
              <a:rPr sz="1200" spc="-15" dirty="0">
                <a:latin typeface="Times New Roman"/>
                <a:cs typeface="Times New Roman"/>
              </a:rPr>
              <a:t>We </a:t>
            </a:r>
            <a:r>
              <a:rPr sz="1200" spc="-5" dirty="0">
                <a:latin typeface="Times New Roman"/>
                <a:cs typeface="Times New Roman"/>
              </a:rPr>
              <a:t>recognize that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automatic </a:t>
            </a:r>
            <a:r>
              <a:rPr sz="1200" spc="-10" dirty="0">
                <a:latin typeface="Times New Roman"/>
                <a:cs typeface="Times New Roman"/>
              </a:rPr>
              <a:t>machine </a:t>
            </a:r>
            <a:r>
              <a:rPr sz="1200" spc="-15" dirty="0">
                <a:latin typeface="Times New Roman"/>
                <a:cs typeface="Times New Roman"/>
              </a:rPr>
              <a:t>is </a:t>
            </a:r>
            <a:r>
              <a:rPr sz="1200" dirty="0">
                <a:latin typeface="Times New Roman"/>
                <a:cs typeface="Times New Roman"/>
              </a:rPr>
              <a:t>well </a:t>
            </a:r>
            <a:r>
              <a:rPr sz="1200" spc="-5" dirty="0">
                <a:latin typeface="Times New Roman"/>
                <a:cs typeface="Times New Roman"/>
              </a:rPr>
              <a:t>suited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5" dirty="0">
                <a:latin typeface="Times New Roman"/>
                <a:cs typeface="Times New Roman"/>
              </a:rPr>
              <a:t>some </a:t>
            </a:r>
            <a:r>
              <a:rPr sz="1200" spc="-5" dirty="0">
                <a:latin typeface="Times New Roman"/>
                <a:cs typeface="Times New Roman"/>
              </a:rPr>
              <a:t>tasks, </a:t>
            </a:r>
            <a:r>
              <a:rPr sz="1200" spc="-10" dirty="0">
                <a:latin typeface="Times New Roman"/>
                <a:cs typeface="Times New Roman"/>
              </a:rPr>
              <a:t>and  </a:t>
            </a:r>
            <a:r>
              <a:rPr sz="1200" spc="-5" dirty="0">
                <a:latin typeface="Times New Roman"/>
                <a:cs typeface="Times New Roman"/>
              </a:rPr>
              <a:t>that other </a:t>
            </a:r>
            <a:r>
              <a:rPr sz="1200" dirty="0">
                <a:latin typeface="Times New Roman"/>
                <a:cs typeface="Times New Roman"/>
              </a:rPr>
              <a:t>tasks are </a:t>
            </a:r>
            <a:r>
              <a:rPr sz="1200" spc="-15" dirty="0">
                <a:latin typeface="Times New Roman"/>
                <a:cs typeface="Times New Roman"/>
              </a:rPr>
              <a:t>best carried </a:t>
            </a:r>
            <a:r>
              <a:rPr sz="1200" spc="5" dirty="0">
                <a:latin typeface="Times New Roman"/>
                <a:cs typeface="Times New Roman"/>
              </a:rPr>
              <a:t>out </a:t>
            </a:r>
            <a:r>
              <a:rPr sz="1200" dirty="0">
                <a:latin typeface="Times New Roman"/>
                <a:cs typeface="Times New Roman"/>
              </a:rPr>
              <a:t>by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humans.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0384" y="1388109"/>
            <a:ext cx="3169121" cy="1358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48384" y="1445826"/>
            <a:ext cx="2008233" cy="12048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85882" y="4575485"/>
            <a:ext cx="2384624" cy="1343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7</a:t>
            </a:fld>
            <a:endParaRPr spc="30" dirty="0"/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4145" y="2808052"/>
            <a:ext cx="5381656" cy="2025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112" y="5158857"/>
            <a:ext cx="6033026" cy="1987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9434" y="7383398"/>
            <a:ext cx="4438650" cy="223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70</a:t>
            </a:fld>
            <a:endParaRPr spc="3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6179" y="711202"/>
            <a:ext cx="6341868" cy="370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2094" y="5206991"/>
            <a:ext cx="6305044" cy="265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163" y="8220286"/>
            <a:ext cx="2904557" cy="8056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71</a:t>
            </a:fld>
            <a:endParaRPr spc="3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8062" y="567136"/>
            <a:ext cx="6171942" cy="466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3285" y="5557263"/>
            <a:ext cx="6288341" cy="2205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805" y="8071726"/>
            <a:ext cx="6034632" cy="1627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72</a:t>
            </a:fld>
            <a:endParaRPr spc="3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6060693"/>
            <a:ext cx="6624320" cy="10579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90"/>
              </a:spcBef>
            </a:pPr>
            <a:r>
              <a:rPr sz="1400" dirty="0">
                <a:latin typeface="Times New Roman"/>
                <a:cs typeface="Times New Roman"/>
              </a:rPr>
              <a:t>3.5 </a:t>
            </a:r>
            <a:r>
              <a:rPr sz="1400" spc="-10" dirty="0">
                <a:latin typeface="Times New Roman"/>
                <a:cs typeface="Times New Roman"/>
              </a:rPr>
              <a:t>Example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96200"/>
              </a:lnSpc>
              <a:spcBef>
                <a:spcPts val="30"/>
              </a:spcBef>
            </a:pPr>
            <a:r>
              <a:rPr sz="1400" spc="-5" dirty="0">
                <a:latin typeface="Times New Roman"/>
                <a:cs typeface="Times New Roman"/>
              </a:rPr>
              <a:t>Consider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position </a:t>
            </a:r>
            <a:r>
              <a:rPr sz="1400" dirty="0">
                <a:latin typeface="Times New Roman"/>
                <a:cs typeface="Times New Roman"/>
              </a:rPr>
              <a:t>control </a:t>
            </a:r>
            <a:r>
              <a:rPr sz="1400" spc="-5" dirty="0">
                <a:latin typeface="Times New Roman"/>
                <a:cs typeface="Times New Roman"/>
              </a:rPr>
              <a:t>system </a:t>
            </a:r>
            <a:r>
              <a:rPr sz="1400" dirty="0">
                <a:latin typeface="Times New Roman"/>
                <a:cs typeface="Times New Roman"/>
              </a:rPr>
              <a:t>shown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5" dirty="0">
                <a:latin typeface="Times New Roman"/>
                <a:cs typeface="Times New Roman"/>
              </a:rPr>
              <a:t>Fig. </a:t>
            </a:r>
            <a:r>
              <a:rPr sz="1400" spc="-5" dirty="0">
                <a:latin typeface="Times New Roman"/>
                <a:cs typeface="Times New Roman"/>
              </a:rPr>
              <a:t>3.24 </a:t>
            </a:r>
            <a:r>
              <a:rPr sz="1400" spc="-10" dirty="0">
                <a:latin typeface="Times New Roman"/>
                <a:cs typeface="Times New Roman"/>
              </a:rPr>
              <a:t>(a). Draw </a:t>
            </a:r>
            <a:r>
              <a:rPr sz="1400" spc="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block diagram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5" dirty="0">
                <a:latin typeface="Times New Roman"/>
                <a:cs typeface="Times New Roman"/>
              </a:rPr>
              <a:t>the  </a:t>
            </a:r>
            <a:r>
              <a:rPr sz="1400" spc="-10" dirty="0">
                <a:latin typeface="Times New Roman"/>
                <a:cs typeface="Times New Roman"/>
              </a:rPr>
              <a:t>system.The </a:t>
            </a:r>
            <a:r>
              <a:rPr sz="1400" spc="-5" dirty="0">
                <a:latin typeface="Times New Roman"/>
                <a:cs typeface="Times New Roman"/>
              </a:rPr>
              <a:t>particulars </a:t>
            </a:r>
            <a:r>
              <a:rPr sz="1400" spc="10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dirty="0">
                <a:latin typeface="Times New Roman"/>
                <a:cs typeface="Times New Roman"/>
              </a:rPr>
              <a:t>system </a:t>
            </a:r>
            <a:r>
              <a:rPr sz="1400" spc="-10" dirty="0">
                <a:latin typeface="Times New Roman"/>
                <a:cs typeface="Times New Roman"/>
              </a:rPr>
              <a:t>are </a:t>
            </a:r>
            <a:r>
              <a:rPr sz="140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following.Total </a:t>
            </a:r>
            <a:r>
              <a:rPr sz="1400" spc="-10" dirty="0">
                <a:latin typeface="Times New Roman"/>
                <a:cs typeface="Times New Roman"/>
              </a:rPr>
              <a:t>Moment </a:t>
            </a:r>
            <a:r>
              <a:rPr sz="1400" spc="-5" dirty="0">
                <a:latin typeface="Times New Roman"/>
                <a:cs typeface="Times New Roman"/>
              </a:rPr>
              <a:t>oflnertia referred to  </a:t>
            </a:r>
            <a:r>
              <a:rPr sz="1400" spc="-10" dirty="0">
                <a:latin typeface="Times New Roman"/>
                <a:cs typeface="Times New Roman"/>
              </a:rPr>
              <a:t>motor </a:t>
            </a:r>
            <a:r>
              <a:rPr sz="1400" spc="-5" dirty="0">
                <a:latin typeface="Times New Roman"/>
                <a:cs typeface="Times New Roman"/>
              </a:rPr>
              <a:t>shaft, J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4 </a:t>
            </a:r>
            <a:r>
              <a:rPr sz="1400" spc="-5" dirty="0">
                <a:latin typeface="Arial"/>
                <a:cs typeface="Arial"/>
              </a:rPr>
              <a:t>x </a:t>
            </a:r>
            <a:r>
              <a:rPr sz="1400" dirty="0">
                <a:latin typeface="Times New Roman"/>
                <a:cs typeface="Times New Roman"/>
              </a:rPr>
              <a:t>10-3 kgm2.Total </a:t>
            </a:r>
            <a:r>
              <a:rPr sz="1400" spc="-10" dirty="0">
                <a:latin typeface="Times New Roman"/>
                <a:cs typeface="Times New Roman"/>
              </a:rPr>
              <a:t>friction </a:t>
            </a:r>
            <a:r>
              <a:rPr sz="1400" spc="-5" dirty="0">
                <a:latin typeface="Times New Roman"/>
                <a:cs typeface="Times New Roman"/>
              </a:rPr>
              <a:t>coefficient </a:t>
            </a:r>
            <a:r>
              <a:rPr sz="1400" spc="-10" dirty="0">
                <a:latin typeface="Times New Roman"/>
                <a:cs typeface="Times New Roman"/>
              </a:rPr>
              <a:t>referred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motor </a:t>
            </a:r>
            <a:r>
              <a:rPr sz="1400" spc="-5" dirty="0">
                <a:latin typeface="Times New Roman"/>
                <a:cs typeface="Times New Roman"/>
              </a:rPr>
              <a:t>shaft, f </a:t>
            </a:r>
            <a:r>
              <a:rPr sz="1400" spc="-5" dirty="0">
                <a:latin typeface="Arial"/>
                <a:cs typeface="Arial"/>
              </a:rPr>
              <a:t>= </a:t>
            </a:r>
            <a:r>
              <a:rPr sz="1400" spc="-5" dirty="0">
                <a:latin typeface="Times New Roman"/>
                <a:cs typeface="Times New Roman"/>
              </a:rPr>
              <a:t>2 </a:t>
            </a:r>
            <a:r>
              <a:rPr sz="1400" spc="-5" dirty="0">
                <a:latin typeface="Arial"/>
                <a:cs typeface="Arial"/>
              </a:rPr>
              <a:t>x </a:t>
            </a:r>
            <a:r>
              <a:rPr sz="1400" spc="-10" dirty="0">
                <a:latin typeface="Times New Roman"/>
                <a:cs typeface="Times New Roman"/>
              </a:rPr>
              <a:t>10-3  </a:t>
            </a:r>
            <a:r>
              <a:rPr sz="1400" spc="-5" dirty="0">
                <a:latin typeface="Times New Roman"/>
                <a:cs typeface="Times New Roman"/>
              </a:rPr>
              <a:t>Nwm[rad[sec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53793" y="588009"/>
            <a:ext cx="6214790" cy="2809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436" y="3754737"/>
            <a:ext cx="6358694" cy="2075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700" y="7518956"/>
            <a:ext cx="6405564" cy="23263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73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2871596"/>
            <a:ext cx="6599555" cy="259778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00"/>
              </a:spcBef>
              <a:buAutoNum type="alphaLcParenBoth"/>
              <a:tabLst>
                <a:tab pos="253365" algn="l"/>
              </a:tabLst>
            </a:pP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dirty="0">
                <a:latin typeface="Times New Roman"/>
                <a:cs typeface="Times New Roman"/>
              </a:rPr>
              <a:t>switch </a:t>
            </a:r>
            <a:r>
              <a:rPr sz="1400" spc="-10" dirty="0">
                <a:latin typeface="Times New Roman"/>
                <a:cs typeface="Times New Roman"/>
              </a:rPr>
              <a:t>K </a:t>
            </a:r>
            <a:r>
              <a:rPr sz="1400" spc="-5" dirty="0">
                <a:latin typeface="Times New Roman"/>
                <a:cs typeface="Times New Roman"/>
              </a:rPr>
              <a:t>open, </a:t>
            </a:r>
            <a:r>
              <a:rPr sz="1400" dirty="0">
                <a:latin typeface="Times New Roman"/>
                <a:cs typeface="Times New Roman"/>
              </a:rPr>
              <a:t>obtain </a:t>
            </a:r>
            <a:r>
              <a:rPr sz="1400" spc="-10" dirty="0">
                <a:latin typeface="Times New Roman"/>
                <a:cs typeface="Times New Roman"/>
              </a:rPr>
              <a:t>the vlaue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10" dirty="0">
                <a:latin typeface="Times New Roman"/>
                <a:cs typeface="Times New Roman"/>
              </a:rPr>
              <a:t>KA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a steadystate error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0.02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unit </a:t>
            </a:r>
            <a:r>
              <a:rPr sz="1400" spc="-10" dirty="0">
                <a:latin typeface="Times New Roman"/>
                <a:cs typeface="Times New Roman"/>
              </a:rPr>
              <a:t>ramp  </a:t>
            </a:r>
            <a:r>
              <a:rPr sz="1400" spc="-5" dirty="0">
                <a:latin typeface="Times New Roman"/>
                <a:cs typeface="Times New Roman"/>
              </a:rPr>
              <a:t>input. </a:t>
            </a:r>
            <a:r>
              <a:rPr sz="1400" spc="-10" dirty="0">
                <a:latin typeface="Times New Roman"/>
                <a:cs typeface="Times New Roman"/>
              </a:rPr>
              <a:t>Calculate the values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damping factor, natural </a:t>
            </a:r>
            <a:r>
              <a:rPr sz="1400" spc="-10" dirty="0">
                <a:latin typeface="Times New Roman"/>
                <a:cs typeface="Times New Roman"/>
              </a:rPr>
              <a:t>frequency, </a:t>
            </a:r>
            <a:r>
              <a:rPr sz="1400" spc="-5" dirty="0">
                <a:latin typeface="Times New Roman"/>
                <a:cs typeface="Times New Roman"/>
              </a:rPr>
              <a:t>peak overshoot and settling  </a:t>
            </a:r>
            <a:r>
              <a:rPr sz="1400" spc="-10" dirty="0">
                <a:latin typeface="Times New Roman"/>
                <a:cs typeface="Times New Roman"/>
              </a:rPr>
              <a:t>time.</a:t>
            </a:r>
            <a:endParaRPr sz="1400">
              <a:latin typeface="Times New Roman"/>
              <a:cs typeface="Times New Roman"/>
            </a:endParaRPr>
          </a:p>
          <a:p>
            <a:pPr marL="262255" indent="-250190">
              <a:lnSpc>
                <a:spcPts val="1540"/>
              </a:lnSpc>
              <a:buAutoNum type="alphaLcParenBoth"/>
              <a:tabLst>
                <a:tab pos="262890" algn="l"/>
              </a:tabLst>
            </a:pPr>
            <a:r>
              <a:rPr sz="1400" spc="-5" dirty="0">
                <a:latin typeface="Times New Roman"/>
                <a:cs typeface="Times New Roman"/>
              </a:rPr>
              <a:t>With </a:t>
            </a:r>
            <a:r>
              <a:rPr sz="1400" dirty="0">
                <a:latin typeface="Times New Roman"/>
                <a:cs typeface="Times New Roman"/>
              </a:rPr>
              <a:t>switch </a:t>
            </a:r>
            <a:r>
              <a:rPr sz="1400" spc="-10" dirty="0">
                <a:latin typeface="Times New Roman"/>
                <a:cs typeface="Times New Roman"/>
              </a:rPr>
              <a:t>K </a:t>
            </a:r>
            <a:r>
              <a:rPr sz="1400" spc="-5" dirty="0">
                <a:latin typeface="Times New Roman"/>
                <a:cs typeface="Times New Roman"/>
              </a:rPr>
              <a:t>open, </a:t>
            </a:r>
            <a:r>
              <a:rPr sz="1400" spc="-15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amplifier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spc="-10" dirty="0">
                <a:latin typeface="Times New Roman"/>
                <a:cs typeface="Times New Roman"/>
              </a:rPr>
              <a:t>modified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0" dirty="0">
                <a:latin typeface="Times New Roman"/>
                <a:cs typeface="Times New Roman"/>
              </a:rPr>
              <a:t>include </a:t>
            </a:r>
            <a:r>
              <a:rPr sz="1400" spc="-5" dirty="0">
                <a:latin typeface="Times New Roman"/>
                <a:cs typeface="Times New Roman"/>
              </a:rPr>
              <a:t>a derivative term, so </a:t>
            </a:r>
            <a:r>
              <a:rPr sz="1400" spc="-15" dirty="0">
                <a:latin typeface="Times New Roman"/>
                <a:cs typeface="Times New Roman"/>
              </a:rPr>
              <a:t>that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the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sz="1400" spc="-10" dirty="0">
                <a:latin typeface="Times New Roman"/>
                <a:cs typeface="Times New Roman"/>
              </a:rPr>
              <a:t>armature </a:t>
            </a:r>
            <a:r>
              <a:rPr sz="1400" spc="-5" dirty="0">
                <a:latin typeface="Times New Roman"/>
                <a:cs typeface="Times New Roman"/>
              </a:rPr>
              <a:t>current </a:t>
            </a:r>
            <a:r>
              <a:rPr sz="1400" spc="-20" dirty="0">
                <a:latin typeface="Times New Roman"/>
                <a:cs typeface="Times New Roman"/>
              </a:rPr>
              <a:t>ia </a:t>
            </a:r>
            <a:r>
              <a:rPr sz="1400" spc="-10" dirty="0">
                <a:latin typeface="Times New Roman"/>
                <a:cs typeface="Times New Roman"/>
              </a:rPr>
              <a:t>(t) </a:t>
            </a:r>
            <a:r>
              <a:rPr sz="1400" spc="-20" dirty="0">
                <a:latin typeface="Times New Roman"/>
                <a:cs typeface="Times New Roman"/>
              </a:rPr>
              <a:t>is </a:t>
            </a:r>
            <a:r>
              <a:rPr sz="1400" dirty="0">
                <a:latin typeface="Times New Roman"/>
                <a:cs typeface="Times New Roman"/>
              </a:rPr>
              <a:t>given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195580">
              <a:lnSpc>
                <a:spcPts val="1610"/>
              </a:lnSpc>
              <a:spcBef>
                <a:spcPts val="5"/>
              </a:spcBef>
            </a:pPr>
            <a:r>
              <a:rPr sz="1400" spc="-10" dirty="0">
                <a:latin typeface="Times New Roman"/>
                <a:cs typeface="Times New Roman"/>
              </a:rPr>
              <a:t>Find the vlaues </a:t>
            </a:r>
            <a:r>
              <a:rPr sz="1400" spc="-5" dirty="0">
                <a:latin typeface="Times New Roman"/>
                <a:cs typeface="Times New Roman"/>
              </a:rPr>
              <a:t>ofKA and </a:t>
            </a:r>
            <a:r>
              <a:rPr sz="1400" spc="-20" dirty="0">
                <a:latin typeface="Times New Roman"/>
                <a:cs typeface="Times New Roman"/>
              </a:rPr>
              <a:t>Ko </a:t>
            </a:r>
            <a:r>
              <a:rPr sz="1400" spc="-5" dirty="0">
                <a:latin typeface="Times New Roman"/>
                <a:cs typeface="Times New Roman"/>
              </a:rPr>
              <a:t>to </a:t>
            </a:r>
            <a:r>
              <a:rPr sz="1400" spc="-15" dirty="0">
                <a:latin typeface="Times New Roman"/>
                <a:cs typeface="Times New Roman"/>
              </a:rPr>
              <a:t>give </a:t>
            </a:r>
            <a:r>
              <a:rPr sz="1400" spc="-5" dirty="0">
                <a:latin typeface="Times New Roman"/>
                <a:cs typeface="Times New Roman"/>
              </a:rPr>
              <a:t>a steady state error within 0.02 </a:t>
            </a:r>
            <a:r>
              <a:rPr sz="1400" spc="-10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5" dirty="0">
                <a:latin typeface="Times New Roman"/>
                <a:cs typeface="Times New Roman"/>
              </a:rPr>
              <a:t>unit </a:t>
            </a:r>
            <a:r>
              <a:rPr sz="1400" spc="-5" dirty="0">
                <a:latin typeface="Times New Roman"/>
                <a:cs typeface="Times New Roman"/>
              </a:rPr>
              <a:t>ramp input  </a:t>
            </a:r>
            <a:r>
              <a:rPr sz="1400" spc="-15" dirty="0">
                <a:latin typeface="Times New Roman"/>
                <a:cs typeface="Times New Roman"/>
              </a:rPr>
              <a:t>and </a:t>
            </a:r>
            <a:r>
              <a:rPr sz="1400" spc="-5" dirty="0">
                <a:latin typeface="Times New Roman"/>
                <a:cs typeface="Times New Roman"/>
              </a:rPr>
              <a:t>damping factor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0.6. </a:t>
            </a:r>
            <a:r>
              <a:rPr sz="1400" spc="-15" dirty="0">
                <a:latin typeface="Times New Roman"/>
                <a:cs typeface="Times New Roman"/>
              </a:rPr>
              <a:t>Find </a:t>
            </a:r>
            <a:r>
              <a:rPr sz="1400" spc="-10" dirty="0">
                <a:latin typeface="Times New Roman"/>
                <a:cs typeface="Times New Roman"/>
              </a:rPr>
              <a:t>the natural </a:t>
            </a:r>
            <a:r>
              <a:rPr sz="1400" spc="-5" dirty="0">
                <a:latin typeface="Times New Roman"/>
                <a:cs typeface="Times New Roman"/>
              </a:rPr>
              <a:t>frequency and settling </a:t>
            </a:r>
            <a:r>
              <a:rPr sz="1400" spc="-10" dirty="0">
                <a:latin typeface="Times New Roman"/>
                <a:cs typeface="Times New Roman"/>
              </a:rPr>
              <a:t>time </a:t>
            </a:r>
            <a:r>
              <a:rPr sz="1400" spc="-5" dirty="0">
                <a:latin typeface="Times New Roman"/>
                <a:cs typeface="Times New Roman"/>
              </a:rPr>
              <a:t>in </a:t>
            </a:r>
            <a:r>
              <a:rPr sz="1400" spc="-10" dirty="0">
                <a:latin typeface="Times New Roman"/>
                <a:cs typeface="Times New Roman"/>
              </a:rPr>
              <a:t>this</a:t>
            </a:r>
            <a:r>
              <a:rPr sz="1400" spc="2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case.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sz="1400" spc="-5" dirty="0">
                <a:latin typeface="Times New Roman"/>
                <a:cs typeface="Times New Roman"/>
              </a:rPr>
              <a:t>d--With </a:t>
            </a:r>
            <a:r>
              <a:rPr sz="1400" dirty="0">
                <a:latin typeface="Times New Roman"/>
                <a:cs typeface="Times New Roman"/>
              </a:rPr>
              <a:t>switch </a:t>
            </a:r>
            <a:r>
              <a:rPr sz="1400" spc="-10" dirty="0">
                <a:latin typeface="Times New Roman"/>
                <a:cs typeface="Times New Roman"/>
              </a:rPr>
              <a:t>K </a:t>
            </a:r>
            <a:r>
              <a:rPr sz="1400" spc="-5" dirty="0">
                <a:latin typeface="Times New Roman"/>
                <a:cs typeface="Times New Roman"/>
              </a:rPr>
              <a:t>closed and </a:t>
            </a:r>
            <a:r>
              <a:rPr sz="1400" dirty="0">
                <a:latin typeface="Times New Roman"/>
                <a:cs typeface="Times New Roman"/>
              </a:rPr>
              <a:t>with </a:t>
            </a:r>
            <a:r>
              <a:rPr sz="1400" spc="-5" dirty="0">
                <a:latin typeface="Times New Roman"/>
                <a:cs typeface="Times New Roman"/>
              </a:rPr>
              <a:t>proportional control </a:t>
            </a:r>
            <a:r>
              <a:rPr sz="1400" spc="-10" dirty="0">
                <a:latin typeface="Times New Roman"/>
                <a:cs typeface="Times New Roman"/>
              </a:rPr>
              <a:t>only, </a:t>
            </a:r>
            <a:r>
              <a:rPr sz="1400" spc="-15" dirty="0">
                <a:latin typeface="Times New Roman"/>
                <a:cs typeface="Times New Roman"/>
              </a:rPr>
              <a:t>find </a:t>
            </a:r>
            <a:r>
              <a:rPr sz="1400" spc="-10" dirty="0">
                <a:latin typeface="Times New Roman"/>
                <a:cs typeface="Times New Roman"/>
              </a:rPr>
              <a:t>the </a:t>
            </a:r>
            <a:r>
              <a:rPr sz="1400" spc="-5" dirty="0">
                <a:latin typeface="Times New Roman"/>
                <a:cs typeface="Times New Roman"/>
              </a:rPr>
              <a:t>portion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tacho</a:t>
            </a:r>
            <a:endParaRPr sz="1400">
              <a:latin typeface="Times New Roman"/>
              <a:cs typeface="Times New Roman"/>
            </a:endParaRPr>
          </a:p>
          <a:p>
            <a:pPr marL="12700" marR="87630">
              <a:lnSpc>
                <a:spcPts val="1610"/>
              </a:lnSpc>
              <a:spcBef>
                <a:spcPts val="75"/>
              </a:spcBef>
            </a:pPr>
            <a:r>
              <a:rPr sz="1400" spc="-5" dirty="0">
                <a:latin typeface="Times New Roman"/>
                <a:cs typeface="Times New Roman"/>
              </a:rPr>
              <a:t>generator </a:t>
            </a:r>
            <a:r>
              <a:rPr sz="1400" spc="-10" dirty="0">
                <a:latin typeface="Times New Roman"/>
                <a:cs typeface="Times New Roman"/>
              </a:rPr>
              <a:t>voltage </a:t>
            </a:r>
            <a:r>
              <a:rPr sz="1400" spc="-5" dirty="0">
                <a:latin typeface="Times New Roman"/>
                <a:cs typeface="Times New Roman"/>
              </a:rPr>
              <a:t>to be </a:t>
            </a:r>
            <a:r>
              <a:rPr sz="1400" spc="-10" dirty="0">
                <a:latin typeface="Times New Roman"/>
                <a:cs typeface="Times New Roman"/>
              </a:rPr>
              <a:t>fedback, </a:t>
            </a:r>
            <a:r>
              <a:rPr sz="1400" spc="-5" dirty="0">
                <a:latin typeface="Times New Roman"/>
                <a:cs typeface="Times New Roman"/>
              </a:rPr>
              <a:t>b, to </a:t>
            </a:r>
            <a:r>
              <a:rPr sz="1400" spc="-15" dirty="0">
                <a:latin typeface="Times New Roman"/>
                <a:cs typeface="Times New Roman"/>
              </a:rPr>
              <a:t>get </a:t>
            </a:r>
            <a:r>
              <a:rPr sz="1400" spc="-5" dirty="0">
                <a:latin typeface="Times New Roman"/>
                <a:cs typeface="Times New Roman"/>
              </a:rPr>
              <a:t>a peak </a:t>
            </a:r>
            <a:r>
              <a:rPr sz="1400" spc="-10" dirty="0">
                <a:latin typeface="Times New Roman"/>
                <a:cs typeface="Times New Roman"/>
              </a:rPr>
              <a:t>overshort </a:t>
            </a:r>
            <a:r>
              <a:rPr sz="1400" spc="5" dirty="0">
                <a:latin typeface="Times New Roman"/>
                <a:cs typeface="Times New Roman"/>
              </a:rPr>
              <a:t>of </a:t>
            </a:r>
            <a:r>
              <a:rPr sz="1400" spc="-5" dirty="0">
                <a:latin typeface="Times New Roman"/>
                <a:cs typeface="Times New Roman"/>
              </a:rPr>
              <a:t>20%. Steadystate </a:t>
            </a:r>
            <a:r>
              <a:rPr sz="1400" spc="-10" dirty="0">
                <a:latin typeface="Times New Roman"/>
                <a:cs typeface="Times New Roman"/>
              </a:rPr>
              <a:t>error </a:t>
            </a:r>
            <a:r>
              <a:rPr sz="1400" dirty="0">
                <a:latin typeface="Times New Roman"/>
                <a:cs typeface="Times New Roman"/>
              </a:rPr>
              <a:t>should  </a:t>
            </a:r>
            <a:r>
              <a:rPr sz="1400" spc="-5" dirty="0">
                <a:latin typeface="Times New Roman"/>
                <a:cs typeface="Times New Roman"/>
              </a:rPr>
              <a:t>be </a:t>
            </a:r>
            <a:r>
              <a:rPr sz="1400" spc="-10" dirty="0">
                <a:latin typeface="Times New Roman"/>
                <a:cs typeface="Times New Roman"/>
              </a:rPr>
              <a:t>less </a:t>
            </a:r>
            <a:r>
              <a:rPr sz="1400" spc="-5" dirty="0">
                <a:latin typeface="Times New Roman"/>
                <a:cs typeface="Times New Roman"/>
              </a:rPr>
              <a:t>than 0.02 </a:t>
            </a:r>
            <a:r>
              <a:rPr sz="1400" spc="-15" dirty="0">
                <a:latin typeface="Times New Roman"/>
                <a:cs typeface="Times New Roman"/>
              </a:rPr>
              <a:t>for </a:t>
            </a:r>
            <a:r>
              <a:rPr sz="1400" spc="-5" dirty="0">
                <a:latin typeface="Times New Roman"/>
                <a:cs typeface="Times New Roman"/>
              </a:rPr>
              <a:t>a </a:t>
            </a:r>
            <a:r>
              <a:rPr sz="1400" spc="-15" dirty="0">
                <a:latin typeface="Times New Roman"/>
                <a:cs typeface="Times New Roman"/>
              </a:rPr>
              <a:t>unit </a:t>
            </a:r>
            <a:r>
              <a:rPr sz="1400" spc="-10" dirty="0">
                <a:latin typeface="Times New Roman"/>
                <a:cs typeface="Times New Roman"/>
              </a:rPr>
              <a:t>ramp </a:t>
            </a:r>
            <a:r>
              <a:rPr sz="1400" spc="-5" dirty="0">
                <a:latin typeface="Times New Roman"/>
                <a:cs typeface="Times New Roman"/>
              </a:rPr>
              <a:t>input. </a:t>
            </a:r>
            <a:r>
              <a:rPr sz="1400" spc="-15" dirty="0">
                <a:latin typeface="Times New Roman"/>
                <a:cs typeface="Times New Roman"/>
              </a:rPr>
              <a:t>Find the </a:t>
            </a:r>
            <a:r>
              <a:rPr sz="1400" spc="-5" dirty="0">
                <a:latin typeface="Times New Roman"/>
                <a:cs typeface="Times New Roman"/>
              </a:rPr>
              <a:t>settling </a:t>
            </a:r>
            <a:r>
              <a:rPr sz="1400" spc="-10" dirty="0">
                <a:latin typeface="Times New Roman"/>
                <a:cs typeface="Times New Roman"/>
              </a:rPr>
              <a:t>time </a:t>
            </a:r>
            <a:r>
              <a:rPr sz="1400" spc="-5" dirty="0">
                <a:latin typeface="Times New Roman"/>
                <a:cs typeface="Times New Roman"/>
              </a:rPr>
              <a:t>and natural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frequency.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8164194"/>
            <a:ext cx="12496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With switch K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427" y="587462"/>
            <a:ext cx="3065825" cy="46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8441" y="1113139"/>
            <a:ext cx="3215770" cy="5105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6673" y="1756403"/>
            <a:ext cx="4062375" cy="8236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8964" y="2661581"/>
            <a:ext cx="4182084" cy="2181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6464" y="3999464"/>
            <a:ext cx="2187300" cy="440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2953" y="5780454"/>
            <a:ext cx="5638475" cy="19339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74</a:t>
            </a:fld>
            <a:endParaRPr spc="30"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1932558"/>
            <a:ext cx="101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5627" y="625761"/>
            <a:ext cx="3208680" cy="146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31194" y="1579265"/>
            <a:ext cx="893218" cy="4520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47" y="2310637"/>
            <a:ext cx="4746340" cy="3566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75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514857"/>
            <a:ext cx="6683375" cy="272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  <a:tabLst>
                <a:tab pos="241490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lecture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two	</a:t>
            </a:r>
            <a:r>
              <a:rPr sz="1200" b="1" spc="-5" dirty="0">
                <a:latin typeface="Times New Roman"/>
                <a:cs typeface="Times New Roman"/>
              </a:rPr>
              <a:t>Control system </a:t>
            </a:r>
            <a:r>
              <a:rPr sz="1200" b="1" spc="-10" dirty="0">
                <a:latin typeface="Times New Roman"/>
                <a:cs typeface="Times New Roman"/>
              </a:rPr>
              <a:t>models </a:t>
            </a:r>
            <a:r>
              <a:rPr sz="1200" b="1" spc="10" dirty="0">
                <a:latin typeface="Times New Roman"/>
                <a:cs typeface="Times New Roman"/>
              </a:rPr>
              <a:t>or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representations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spcBef>
                <a:spcPts val="35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2700" marR="5080" algn="l">
              <a:lnSpc>
                <a:spcPct val="95800"/>
              </a:lnSpc>
            </a:pPr>
            <a:r>
              <a:rPr sz="1200" dirty="0">
                <a:latin typeface="Times New Roman"/>
                <a:cs typeface="Times New Roman"/>
              </a:rPr>
              <a:t>To </a:t>
            </a:r>
            <a:r>
              <a:rPr sz="1200" spc="-15" dirty="0">
                <a:latin typeface="Times New Roman"/>
                <a:cs typeface="Times New Roman"/>
              </a:rPr>
              <a:t>solve </a:t>
            </a:r>
            <a:r>
              <a:rPr sz="1200" dirty="0">
                <a:latin typeface="Times New Roman"/>
                <a:cs typeface="Times New Roman"/>
              </a:rPr>
              <a:t>a control </a:t>
            </a:r>
            <a:r>
              <a:rPr sz="1200" spc="-5" dirty="0">
                <a:latin typeface="Times New Roman"/>
                <a:cs typeface="Times New Roman"/>
              </a:rPr>
              <a:t>systems </a:t>
            </a:r>
            <a:r>
              <a:rPr sz="1200" spc="-10" dirty="0">
                <a:latin typeface="Times New Roman"/>
                <a:cs typeface="Times New Roman"/>
              </a:rPr>
              <a:t>problem, </a:t>
            </a:r>
            <a:r>
              <a:rPr sz="1200" spc="-5" dirty="0">
                <a:latin typeface="Times New Roman"/>
                <a:cs typeface="Times New Roman"/>
              </a:rPr>
              <a:t>we </a:t>
            </a:r>
            <a:r>
              <a:rPr sz="1200" spc="-20" dirty="0">
                <a:latin typeface="Times New Roman"/>
                <a:cs typeface="Times New Roman"/>
              </a:rPr>
              <a:t>must </a:t>
            </a:r>
            <a:r>
              <a:rPr sz="1200" dirty="0">
                <a:latin typeface="Times New Roman"/>
                <a:cs typeface="Times New Roman"/>
              </a:rPr>
              <a:t>put the </a:t>
            </a:r>
            <a:r>
              <a:rPr sz="1200" spc="-5" dirty="0">
                <a:latin typeface="Times New Roman"/>
                <a:cs typeface="Times New Roman"/>
              </a:rPr>
              <a:t>specifications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5" dirty="0">
                <a:latin typeface="Times New Roman"/>
                <a:cs typeface="Times New Roman"/>
              </a:rPr>
              <a:t>description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the </a:t>
            </a:r>
            <a:r>
              <a:rPr sz="1200" spc="-5" dirty="0">
                <a:latin typeface="Times New Roman"/>
                <a:cs typeface="Times New Roman"/>
              </a:rPr>
              <a:t>system.Three basic  representations </a:t>
            </a:r>
            <a:r>
              <a:rPr sz="1200" spc="-10" dirty="0">
                <a:latin typeface="Times New Roman"/>
                <a:cs typeface="Times New Roman"/>
              </a:rPr>
              <a:t>(models)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spc="-10" dirty="0">
                <a:latin typeface="Times New Roman"/>
                <a:cs typeface="Times New Roman"/>
              </a:rPr>
              <a:t>and systems </a:t>
            </a:r>
            <a:r>
              <a:rPr sz="1200" dirty="0">
                <a:latin typeface="Times New Roman"/>
                <a:cs typeface="Times New Roman"/>
              </a:rPr>
              <a:t>are </a:t>
            </a:r>
            <a:r>
              <a:rPr sz="1200" spc="-5" dirty="0">
                <a:latin typeface="Times New Roman"/>
                <a:cs typeface="Times New Roman"/>
              </a:rPr>
              <a:t>used extensively </a:t>
            </a:r>
            <a:r>
              <a:rPr sz="1200" spc="-15" dirty="0">
                <a:latin typeface="Times New Roman"/>
                <a:cs typeface="Times New Roman"/>
              </a:rPr>
              <a:t>in </a:t>
            </a:r>
            <a:r>
              <a:rPr sz="1200" dirty="0">
                <a:latin typeface="Times New Roman"/>
                <a:cs typeface="Times New Roman"/>
              </a:rPr>
              <a:t>the study </a:t>
            </a:r>
            <a:r>
              <a:rPr sz="1200" spc="-5" dirty="0">
                <a:latin typeface="Times New Roman"/>
                <a:cs typeface="Times New Roman"/>
              </a:rPr>
              <a:t>configuration </a:t>
            </a:r>
            <a:r>
              <a:rPr sz="1200" spc="-10" dirty="0">
                <a:latin typeface="Times New Roman"/>
                <a:cs typeface="Times New Roman"/>
              </a:rPr>
              <a:t>and its  </a:t>
            </a:r>
            <a:r>
              <a:rPr sz="1200" spc="-5" dirty="0">
                <a:latin typeface="Times New Roman"/>
                <a:cs typeface="Times New Roman"/>
              </a:rPr>
              <a:t>components </a:t>
            </a:r>
            <a:r>
              <a:rPr sz="1200" spc="-10" dirty="0">
                <a:latin typeface="Times New Roman"/>
                <a:cs typeface="Times New Roman"/>
              </a:rPr>
              <a:t>into </a:t>
            </a:r>
            <a:r>
              <a:rPr sz="1200" dirty="0">
                <a:latin typeface="Times New Roman"/>
                <a:cs typeface="Times New Roman"/>
              </a:rPr>
              <a:t>a </a:t>
            </a:r>
            <a:r>
              <a:rPr sz="1200" spc="-5" dirty="0">
                <a:latin typeface="Times New Roman"/>
                <a:cs typeface="Times New Roman"/>
              </a:rPr>
              <a:t>form amenable </a:t>
            </a:r>
            <a:r>
              <a:rPr sz="1200" spc="10" dirty="0">
                <a:latin typeface="Times New Roman"/>
                <a:cs typeface="Times New Roman"/>
              </a:rPr>
              <a:t>to </a:t>
            </a:r>
            <a:r>
              <a:rPr sz="1200" spc="-10" dirty="0">
                <a:latin typeface="Times New Roman"/>
                <a:cs typeface="Times New Roman"/>
              </a:rPr>
              <a:t>analysis </a:t>
            </a:r>
            <a:r>
              <a:rPr sz="1200" spc="10" dirty="0">
                <a:latin typeface="Times New Roman"/>
                <a:cs typeface="Times New Roman"/>
              </a:rPr>
              <a:t>or </a:t>
            </a:r>
            <a:r>
              <a:rPr sz="1200" spc="-15" dirty="0">
                <a:latin typeface="Times New Roman"/>
                <a:cs typeface="Times New Roman"/>
              </a:rPr>
              <a:t>design. </a:t>
            </a:r>
            <a:r>
              <a:rPr sz="1200" spc="10" dirty="0">
                <a:latin typeface="Times New Roman"/>
                <a:cs typeface="Times New Roman"/>
              </a:rPr>
              <a:t>of </a:t>
            </a:r>
            <a:r>
              <a:rPr sz="1200" dirty="0">
                <a:latin typeface="Times New Roman"/>
                <a:cs typeface="Times New Roman"/>
              </a:rPr>
              <a:t>control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systems:</a:t>
            </a:r>
            <a:endParaRPr sz="1200" dirty="0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</a:pPr>
            <a:endParaRPr sz="1050" dirty="0">
              <a:latin typeface="Times New Roman"/>
              <a:cs typeface="Times New Roman"/>
            </a:endParaRPr>
          </a:p>
          <a:p>
            <a:pPr marL="12700" marR="962025" algn="l">
              <a:lnSpc>
                <a:spcPts val="1400"/>
              </a:lnSpc>
              <a:spcBef>
                <a:spcPts val="5"/>
              </a:spcBef>
            </a:pP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Mathematical </a:t>
            </a:r>
            <a:r>
              <a:rPr sz="1200" spc="-10" dirty="0">
                <a:solidFill>
                  <a:srgbClr val="FF0000"/>
                </a:solidFill>
                <a:latin typeface="Times New Roman"/>
                <a:cs typeface="Times New Roman"/>
              </a:rPr>
              <a:t>models, </a:t>
            </a:r>
            <a:r>
              <a:rPr sz="1200" spc="-15" dirty="0">
                <a:solidFill>
                  <a:srgbClr val="FF0000"/>
                </a:solidFill>
                <a:latin typeface="Times New Roman"/>
                <a:cs typeface="Times New Roman"/>
              </a:rPr>
              <a:t>in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the form </a:t>
            </a:r>
            <a:r>
              <a:rPr sz="1200" spc="1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differential </a:t>
            </a:r>
            <a:r>
              <a:rPr sz="1200" dirty="0">
                <a:solidFill>
                  <a:srgbClr val="FF0000"/>
                </a:solidFill>
                <a:latin typeface="Times New Roman"/>
                <a:cs typeface="Times New Roman"/>
              </a:rPr>
              <a:t>equations, </a:t>
            </a:r>
            <a:r>
              <a:rPr sz="1200" spc="-5" dirty="0">
                <a:solidFill>
                  <a:srgbClr val="FF0000"/>
                </a:solidFill>
                <a:latin typeface="Times New Roman"/>
                <a:cs typeface="Times New Roman"/>
              </a:rPr>
              <a:t>difference equations, and/or other  </a:t>
            </a:r>
            <a:r>
              <a:rPr sz="1200" spc="-5" dirty="0">
                <a:latin typeface="Times New Roman"/>
                <a:cs typeface="Times New Roman"/>
              </a:rPr>
              <a:t>1-mathematical relations, </a:t>
            </a:r>
            <a:r>
              <a:rPr sz="1200" spc="-10" dirty="0">
                <a:latin typeface="Times New Roman"/>
                <a:cs typeface="Times New Roman"/>
              </a:rPr>
              <a:t>for example, </a:t>
            </a:r>
            <a:r>
              <a:rPr sz="1200" spc="-5" dirty="0">
                <a:latin typeface="Times New Roman"/>
                <a:cs typeface="Times New Roman"/>
              </a:rPr>
              <a:t>Laplace- and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z-transforms</a:t>
            </a:r>
            <a:endParaRPr sz="1200" dirty="0">
              <a:latin typeface="Times New Roman"/>
              <a:cs typeface="Times New Roman"/>
            </a:endParaRPr>
          </a:p>
          <a:p>
            <a:pPr marL="180340" indent="-167640" algn="l">
              <a:lnSpc>
                <a:spcPct val="100000"/>
              </a:lnSpc>
              <a:spcBef>
                <a:spcPts val="1080"/>
              </a:spcBef>
              <a:buAutoNum type="arabicPlain" startAt="2"/>
              <a:tabLst>
                <a:tab pos="180340" algn="l"/>
              </a:tabLst>
            </a:pPr>
            <a:r>
              <a:rPr sz="1200" spc="-10" dirty="0">
                <a:latin typeface="Times New Roman"/>
                <a:cs typeface="Times New Roman"/>
              </a:rPr>
              <a:t>Block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diagrams</a:t>
            </a:r>
            <a:endParaRPr sz="1200" dirty="0">
              <a:latin typeface="Times New Roman"/>
              <a:cs typeface="Times New Roman"/>
            </a:endParaRPr>
          </a:p>
          <a:p>
            <a:pPr marL="180340" indent="-167640" algn="l">
              <a:lnSpc>
                <a:spcPct val="100000"/>
              </a:lnSpc>
              <a:spcBef>
                <a:spcPts val="1155"/>
              </a:spcBef>
              <a:buAutoNum type="arabicPlain" startAt="2"/>
              <a:tabLst>
                <a:tab pos="180340" algn="l"/>
              </a:tabLst>
            </a:pPr>
            <a:r>
              <a:rPr sz="1200" spc="-10" dirty="0">
                <a:latin typeface="Times New Roman"/>
                <a:cs typeface="Times New Roman"/>
              </a:rPr>
              <a:t>Signal flow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graphs</a:t>
            </a:r>
          </a:p>
          <a:p>
            <a:pPr marL="12700" algn="l">
              <a:lnSpc>
                <a:spcPct val="100000"/>
              </a:lnSpc>
              <a:spcBef>
                <a:spcPts val="1145"/>
              </a:spcBef>
            </a:pPr>
            <a:r>
              <a:rPr sz="1400" b="1" spc="-5" dirty="0">
                <a:latin typeface="Times New Roman"/>
                <a:cs typeface="Times New Roman"/>
              </a:rPr>
              <a:t>a-Mechanical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system</a:t>
            </a:r>
            <a:endParaRPr sz="1400" dirty="0">
              <a:latin typeface="Times New Roman"/>
              <a:cs typeface="Times New Roman"/>
            </a:endParaRPr>
          </a:p>
          <a:p>
            <a:pPr marL="12700" algn="l">
              <a:lnSpc>
                <a:spcPct val="100000"/>
              </a:lnSpc>
              <a:spcBef>
                <a:spcPts val="1135"/>
              </a:spcBef>
            </a:pPr>
            <a:r>
              <a:rPr sz="1200" b="1" spc="-5" dirty="0">
                <a:latin typeface="Times New Roman"/>
                <a:cs typeface="Times New Roman"/>
              </a:rPr>
              <a:t>1-Stiffness in mechanical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systems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100" y="7026909"/>
            <a:ext cx="2226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2-Damping in mechanical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systems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0889" y="3431985"/>
            <a:ext cx="4901825" cy="420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8895" y="4137905"/>
            <a:ext cx="5739112" cy="1251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8722" y="5649813"/>
            <a:ext cx="5355647" cy="1189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8500" y="7382054"/>
            <a:ext cx="4925328" cy="22728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8</a:t>
            </a:fld>
            <a:endParaRPr spc="30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844042"/>
            <a:ext cx="2259965" cy="238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10" dirty="0">
                <a:latin typeface="Times New Roman"/>
                <a:cs typeface="Times New Roman"/>
              </a:rPr>
              <a:t>3-Force </a:t>
            </a:r>
            <a:r>
              <a:rPr sz="1400" b="1" dirty="0">
                <a:latin typeface="Times New Roman"/>
                <a:cs typeface="Times New Roman"/>
              </a:rPr>
              <a:t>in </a:t>
            </a:r>
            <a:r>
              <a:rPr sz="1400" b="1" spc="-5" dirty="0">
                <a:latin typeface="Times New Roman"/>
                <a:cs typeface="Times New Roman"/>
              </a:rPr>
              <a:t>mechanical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system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5163" y="1310523"/>
            <a:ext cx="5735863" cy="2967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447" y="4523266"/>
            <a:ext cx="6208769" cy="1896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5084" y="6659157"/>
            <a:ext cx="5568797" cy="28984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" y="304800"/>
            <a:ext cx="6952234" cy="100855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05"/>
              </a:lnSpc>
            </a:pPr>
            <a:fld id="{81D60167-4931-47E6-BA6A-407CBD079E47}" type="slidenum">
              <a:rPr spc="30" dirty="0"/>
              <a:pPr marL="25400">
                <a:lnSpc>
                  <a:spcPts val="1305"/>
                </a:lnSpc>
              </a:pPr>
              <a:t>9</a:t>
            </a:fld>
            <a:endParaRPr spc="3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dirty="0"/>
              <a:t>Dr. </a:t>
            </a:r>
            <a:r>
              <a:rPr spc="-5" dirty="0"/>
              <a:t>Ekhlas</a:t>
            </a:r>
            <a:r>
              <a:rPr spc="-65" dirty="0"/>
              <a:t> </a:t>
            </a:r>
            <a:r>
              <a:rPr spc="-5" dirty="0"/>
              <a:t>Edan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10322</Words>
  <Application>Microsoft Office PowerPoint</Application>
  <PresentationFormat>Custom</PresentationFormat>
  <Paragraphs>711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Slide 1</vt:lpstr>
      <vt:lpstr>Slide 2</vt:lpstr>
      <vt:lpstr>Slide 3</vt:lpstr>
      <vt:lpstr>a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akram</dc:creator>
  <cp:lastModifiedBy>Dr. Ekhlas</cp:lastModifiedBy>
  <cp:revision>3</cp:revision>
  <dcterms:created xsi:type="dcterms:W3CDTF">2019-04-09T18:44:04Z</dcterms:created>
  <dcterms:modified xsi:type="dcterms:W3CDTF">2019-04-09T19:13:41Z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2019-04-09T00:00:00Z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2019-04-09T00:00:00Z</vt:filetime>
  </property>
</Properties>
</file>